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1"/>
  </p:notesMasterIdLst>
  <p:sldIdLst>
    <p:sldId id="391" r:id="rId2"/>
    <p:sldId id="394" r:id="rId3"/>
    <p:sldId id="256" r:id="rId4"/>
    <p:sldId id="386" r:id="rId5"/>
    <p:sldId id="392" r:id="rId6"/>
    <p:sldId id="409" r:id="rId7"/>
    <p:sldId id="410" r:id="rId8"/>
    <p:sldId id="390" r:id="rId9"/>
    <p:sldId id="385" r:id="rId10"/>
    <p:sldId id="396" r:id="rId11"/>
    <p:sldId id="397" r:id="rId12"/>
    <p:sldId id="398" r:id="rId13"/>
    <p:sldId id="399" r:id="rId14"/>
    <p:sldId id="401" r:id="rId15"/>
    <p:sldId id="400" r:id="rId16"/>
    <p:sldId id="362" r:id="rId17"/>
    <p:sldId id="363" r:id="rId18"/>
    <p:sldId id="388" r:id="rId19"/>
    <p:sldId id="393" r:id="rId20"/>
    <p:sldId id="383" r:id="rId21"/>
    <p:sldId id="376" r:id="rId22"/>
    <p:sldId id="377" r:id="rId23"/>
    <p:sldId id="382" r:id="rId24"/>
    <p:sldId id="378" r:id="rId25"/>
    <p:sldId id="379" r:id="rId26"/>
    <p:sldId id="369" r:id="rId27"/>
    <p:sldId id="367" r:id="rId28"/>
    <p:sldId id="366" r:id="rId29"/>
    <p:sldId id="368" r:id="rId30"/>
    <p:sldId id="371" r:id="rId31"/>
    <p:sldId id="339" r:id="rId32"/>
    <p:sldId id="372" r:id="rId33"/>
    <p:sldId id="373" r:id="rId34"/>
    <p:sldId id="402" r:id="rId35"/>
    <p:sldId id="340" r:id="rId36"/>
    <p:sldId id="341" r:id="rId37"/>
    <p:sldId id="342" r:id="rId38"/>
    <p:sldId id="407" r:id="rId39"/>
    <p:sldId id="374" r:id="rId40"/>
    <p:sldId id="343" r:id="rId41"/>
    <p:sldId id="344" r:id="rId42"/>
    <p:sldId id="384" r:id="rId43"/>
    <p:sldId id="389" r:id="rId44"/>
    <p:sldId id="404" r:id="rId45"/>
    <p:sldId id="405" r:id="rId46"/>
    <p:sldId id="406" r:id="rId47"/>
    <p:sldId id="345" r:id="rId48"/>
    <p:sldId id="359" r:id="rId49"/>
    <p:sldId id="408" r:id="rId50"/>
  </p:sldIdLst>
  <p:sldSz cx="12192000" cy="6858000"/>
  <p:notesSz cx="6934200" cy="9118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4" autoAdjust="0"/>
    <p:restoredTop sz="72836" autoAdjust="0"/>
  </p:normalViewPr>
  <p:slideViewPr>
    <p:cSldViewPr>
      <p:cViewPr varScale="1">
        <p:scale>
          <a:sx n="93" d="100"/>
          <a:sy n="93" d="100"/>
        </p:scale>
        <p:origin x="1816" y="2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8625" y="684213"/>
            <a:ext cx="6076950" cy="3419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30700"/>
            <a:ext cx="5086350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62988"/>
            <a:ext cx="3005138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662988"/>
            <a:ext cx="3005137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3DB2B12-9717-4205-B63F-3338FD21AE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662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mputerhope.com/jargon/l/linux.htm" TargetMode="External"/><Relationship Id="rId3" Type="http://schemas.openxmlformats.org/officeDocument/2006/relationships/hyperlink" Target="http://www.computerhope.com/jargon/g/gui.htm" TargetMode="External"/><Relationship Id="rId7" Type="http://schemas.openxmlformats.org/officeDocument/2006/relationships/hyperlink" Target="http://www.computerhope.com/jargon/m/multsyst.htm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computerhope.com/wince.htm" TargetMode="External"/><Relationship Id="rId5" Type="http://schemas.openxmlformats.org/officeDocument/2006/relationships/hyperlink" Target="http://www.computerhope.com/win98.htm" TargetMode="External"/><Relationship Id="rId10" Type="http://schemas.openxmlformats.org/officeDocument/2006/relationships/hyperlink" Target="http://www.computerhope.com/win2000.htm" TargetMode="External"/><Relationship Id="rId4" Type="http://schemas.openxmlformats.org/officeDocument/2006/relationships/hyperlink" Target="http://www.computerhope.com/macos.htm" TargetMode="External"/><Relationship Id="rId9" Type="http://schemas.openxmlformats.org/officeDocument/2006/relationships/hyperlink" Target="http://www.computerhope.com/jargon/u/unix.htm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5158F1AB-0442-9C47-965B-63F936FE97E9}" type="slidenum">
              <a:rPr lang="en-US">
                <a:latin typeface="Times New Roman" charset="0"/>
              </a:rPr>
              <a:pPr/>
              <a:t>1</a:t>
            </a:fld>
            <a:endParaRPr lang="en-US">
              <a:latin typeface="Times New Roman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ea typeface="MS PGothic" charset="0"/>
              </a:rPr>
              <a:t>2018 Fall: 50 Minutes slides 1-25</a:t>
            </a:r>
          </a:p>
        </p:txBody>
      </p:sp>
    </p:spTree>
    <p:extLst>
      <p:ext uri="{BB962C8B-B14F-4D97-AF65-F5344CB8AC3E}">
        <p14:creationId xmlns:p14="http://schemas.microsoft.com/office/powerpoint/2010/main" val="133258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Dr. Hendrix</a:t>
            </a:r>
            <a:r>
              <a:rPr lang="en-US" b="1" baseline="0" dirty="0">
                <a:effectLst/>
              </a:rPr>
              <a:t> encouraged me to use Piazza.</a:t>
            </a:r>
            <a:endParaRPr lang="en-US" b="1" dirty="0">
              <a:effectLst/>
            </a:endParaRPr>
          </a:p>
          <a:p>
            <a:r>
              <a:rPr lang="en-US" b="1" dirty="0">
                <a:effectLst/>
              </a:rPr>
              <a:t>piazzas </a:t>
            </a:r>
            <a:r>
              <a:rPr lang="en-US" i="1" dirty="0">
                <a:effectLst/>
              </a:rPr>
              <a:t>Italian, </a:t>
            </a:r>
            <a:r>
              <a:rPr lang="en-US" b="1" dirty="0" err="1">
                <a:effectLst/>
              </a:rPr>
              <a:t>piazze</a:t>
            </a:r>
            <a:r>
              <a:rPr lang="en-US" b="1" dirty="0">
                <a:effectLst/>
              </a:rPr>
              <a:t> 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[</a:t>
            </a:r>
            <a:r>
              <a:rPr lang="en-US" b="1" dirty="0" err="1">
                <a:effectLst/>
              </a:rPr>
              <a:t>pyaht</a:t>
            </a:r>
            <a:r>
              <a:rPr lang="en-US" dirty="0" err="1">
                <a:effectLst/>
              </a:rPr>
              <a:t>-tse</a:t>
            </a:r>
            <a:r>
              <a:rPr lang="en-US" dirty="0">
                <a:effectLst/>
              </a:rPr>
              <a:t>] 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Show IPA</a:t>
            </a:r>
            <a:r>
              <a:rPr lang="en-US" dirty="0">
                <a:effectLst/>
              </a:rPr>
              <a:t>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1.an open square or public place in a city or town, especially in Italy.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New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software tools: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hothat</a:t>
            </a:r>
            <a:endParaRPr lang="en-US" sz="1200" b="0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F3A06-9BCF-4F61-AFDF-F9C076FBF7A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1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DB2B12-9717-4205-B63F-3338FD21AEF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40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270F4CB-1ACF-468A-BDBC-50999083AAF8}" type="slidenum">
              <a:rPr lang="en-US" altLang="en-US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9213" y="361950"/>
            <a:ext cx="6737351" cy="379095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357" tIns="40678" rIns="81357" bIns="40678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321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C2CED45-D9FD-46DC-803A-3BADC08E7398}" type="slidenum">
              <a:rPr lang="en-US" altLang="en-US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9213" y="361950"/>
            <a:ext cx="6737351" cy="379095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357" tIns="40678" rIns="81357" bIns="40678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3066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F49E2C3-E034-437B-8104-6CF847A0459A}" type="slidenum">
              <a:rPr lang="en-US" altLang="en-US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9213" y="361950"/>
            <a:ext cx="6737351" cy="379095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357" tIns="40678" rIns="81357" bIns="40678"/>
          <a:lstStyle/>
          <a:p>
            <a:pPr eaLnBrk="1" hangingPunct="1"/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charset="0"/>
                <a:ea typeface="Calibri" charset="0"/>
                <a:cs typeface="Calibri" charset="0"/>
              </a:rPr>
              <a:t>This deep-skill position will be a member the Mainframe Operating Systems Engineering team.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43886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A47BFD3-E9DD-4BAE-9879-15980272ABC3}" type="slidenum">
              <a:rPr lang="en-US" altLang="en-US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9213" y="361950"/>
            <a:ext cx="6737351" cy="379095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357" tIns="40678" rIns="81357" bIns="40678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244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099FE7-FCCB-4B42-BD60-9BE088387BF6}" type="slidenum">
              <a:rPr lang="en-US" altLang="en-US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9213" y="361950"/>
            <a:ext cx="6737351" cy="379095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357" tIns="40678" rIns="81357" bIns="40678"/>
          <a:lstStyle/>
          <a:p>
            <a:pPr eaLnBrk="1" hangingPunct="1"/>
            <a:r>
              <a:rPr lang="en-US" altLang="en-US" dirty="0"/>
              <a:t>Why Study Operating Systems?</a:t>
            </a:r>
          </a:p>
        </p:txBody>
      </p:sp>
    </p:spTree>
    <p:extLst>
      <p:ext uri="{BB962C8B-B14F-4D97-AF65-F5344CB8AC3E}">
        <p14:creationId xmlns:p14="http://schemas.microsoft.com/office/powerpoint/2010/main" val="1749564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568AAB-8B10-4C8D-A633-0BFC5EC97B12}" type="slidenum">
              <a:rPr lang="en-US" altLang="en-US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9213" y="361950"/>
            <a:ext cx="6737351" cy="37909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357" tIns="40678" rIns="81357" bIns="40678"/>
          <a:lstStyle/>
          <a:p>
            <a:pPr eaLnBrk="1" hangingPunct="1"/>
            <a:r>
              <a:rPr lang="en-US" altLang="en-US" dirty="0"/>
              <a:t>Salary</a:t>
            </a:r>
            <a:r>
              <a:rPr lang="en-US" altLang="en-US" baseline="0" dirty="0"/>
              <a:t>: </a:t>
            </a:r>
            <a:r>
              <a:rPr lang="en-US" altLang="en-US" dirty="0"/>
              <a:t>System 6.25% higher than application</a:t>
            </a:r>
          </a:p>
        </p:txBody>
      </p:sp>
    </p:spTree>
    <p:extLst>
      <p:ext uri="{BB962C8B-B14F-4D97-AF65-F5344CB8AC3E}">
        <p14:creationId xmlns:p14="http://schemas.microsoft.com/office/powerpoint/2010/main" val="1586591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8625" y="684213"/>
            <a:ext cx="6076950" cy="3419475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Reference: http://</a:t>
            </a:r>
            <a:r>
              <a:rPr lang="en-US" altLang="en-US" dirty="0" err="1"/>
              <a:t>www.computerhope.com</a:t>
            </a:r>
            <a:r>
              <a:rPr lang="en-US" altLang="en-US" dirty="0"/>
              <a:t>/</a:t>
            </a:r>
            <a:r>
              <a:rPr lang="en-US" altLang="en-US" dirty="0" err="1"/>
              <a:t>os.htm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Operating system types</a:t>
            </a:r>
          </a:p>
          <a:p>
            <a:r>
              <a:rPr lang="en-US" altLang="en-US" dirty="0"/>
              <a:t>As computers have progressed and developed so have the operating systems. Below is a basic list of the different operating systems and a few examples of operating systems that fall into each of the categories. Many computer operating systems will fall into more than one of the below categories.</a:t>
            </a:r>
          </a:p>
          <a:p>
            <a:r>
              <a:rPr lang="en-US" altLang="en-US" b="1" dirty="0"/>
              <a:t>GUI - </a:t>
            </a:r>
            <a:r>
              <a:rPr lang="en-US" altLang="en-US" dirty="0"/>
              <a:t>Short for Graphical User Interface, a GUI Operating System contains graphics and icons and is commonly navigated by using a computer mouse. See the </a:t>
            </a:r>
            <a:r>
              <a:rPr lang="en-US" altLang="en-US" dirty="0" err="1">
                <a:hlinkClick r:id="rId3"/>
              </a:rPr>
              <a:t>GUI</a:t>
            </a:r>
            <a:r>
              <a:rPr lang="en-US" altLang="en-US" dirty="0" err="1"/>
              <a:t>definition</a:t>
            </a:r>
            <a:r>
              <a:rPr lang="en-US" altLang="en-US" dirty="0"/>
              <a:t> for a complete definition. Below are some examples of GUI Operating Systems.</a:t>
            </a:r>
          </a:p>
          <a:p>
            <a:r>
              <a:rPr lang="en-US" altLang="en-US" dirty="0">
                <a:hlinkClick r:id="rId4"/>
              </a:rPr>
              <a:t>System 7.x</a:t>
            </a:r>
            <a:br>
              <a:rPr lang="en-US" altLang="en-US" dirty="0"/>
            </a:br>
            <a:r>
              <a:rPr lang="en-US" altLang="en-US" dirty="0">
                <a:hlinkClick r:id="rId5"/>
              </a:rPr>
              <a:t>Windows 98</a:t>
            </a:r>
            <a:br>
              <a:rPr lang="en-US" altLang="en-US" dirty="0"/>
            </a:br>
            <a:r>
              <a:rPr lang="en-US" altLang="en-US" dirty="0">
                <a:hlinkClick r:id="rId6"/>
              </a:rPr>
              <a:t>Windows CE</a:t>
            </a:r>
            <a:endParaRPr lang="en-US" altLang="en-US" dirty="0"/>
          </a:p>
          <a:p>
            <a:r>
              <a:rPr lang="en-US" altLang="en-US" b="1" dirty="0"/>
              <a:t>Multi-user - </a:t>
            </a:r>
            <a:r>
              <a:rPr lang="en-US" altLang="en-US" dirty="0"/>
              <a:t>A multi-user operating system allows for multiple users to use the same computer at the same time and different times. See the </a:t>
            </a:r>
            <a:r>
              <a:rPr lang="en-US" altLang="en-US" dirty="0">
                <a:hlinkClick r:id="rId7"/>
              </a:rPr>
              <a:t>multi-user</a:t>
            </a:r>
            <a:r>
              <a:rPr lang="en-US" altLang="en-US" dirty="0"/>
              <a:t> definition for a complete definition for a complete definition. Below are some examples of multi-user operating systems.</a:t>
            </a:r>
          </a:p>
          <a:p>
            <a:r>
              <a:rPr lang="en-US" altLang="en-US" dirty="0">
                <a:hlinkClick r:id="rId8"/>
              </a:rPr>
              <a:t>Linux</a:t>
            </a:r>
            <a:br>
              <a:rPr lang="en-US" altLang="en-US" dirty="0"/>
            </a:br>
            <a:r>
              <a:rPr lang="en-US" altLang="en-US" dirty="0">
                <a:hlinkClick r:id="rId9"/>
              </a:rPr>
              <a:t>Unix</a:t>
            </a:r>
            <a:br>
              <a:rPr lang="en-US" altLang="en-US" dirty="0"/>
            </a:br>
            <a:r>
              <a:rPr lang="en-US" altLang="en-US" dirty="0">
                <a:hlinkClick r:id="rId10"/>
              </a:rPr>
              <a:t>Windows 2000</a:t>
            </a:r>
            <a:endParaRPr lang="en-US" altLang="en-US" dirty="0"/>
          </a:p>
          <a:p>
            <a:r>
              <a:rPr lang="en-US" altLang="en-US" b="1" dirty="0"/>
              <a:t>Multiprocessing - </a:t>
            </a:r>
            <a:r>
              <a:rPr lang="en-US" altLang="en-US" dirty="0"/>
              <a:t>An operating system capable of supporting and utilizing more than one computer processor. Below are some examples of multiprocessing operating systems.</a:t>
            </a:r>
          </a:p>
          <a:p>
            <a:r>
              <a:rPr lang="en-US" altLang="en-US" dirty="0">
                <a:hlinkClick r:id="rId8"/>
              </a:rPr>
              <a:t>Linux</a:t>
            </a:r>
            <a:br>
              <a:rPr lang="en-US" altLang="en-US" dirty="0"/>
            </a:br>
            <a:r>
              <a:rPr lang="en-US" altLang="en-US" dirty="0">
                <a:hlinkClick r:id="rId9"/>
              </a:rPr>
              <a:t>Unix</a:t>
            </a:r>
            <a:br>
              <a:rPr lang="en-US" altLang="en-US" dirty="0"/>
            </a:br>
            <a:r>
              <a:rPr lang="en-US" altLang="en-US" dirty="0">
                <a:hlinkClick r:id="rId10"/>
              </a:rPr>
              <a:t>Windows 2000</a:t>
            </a:r>
            <a:endParaRPr lang="en-US" altLang="en-US" dirty="0"/>
          </a:p>
          <a:p>
            <a:r>
              <a:rPr lang="en-US" altLang="en-US" b="1" dirty="0"/>
              <a:t>Multitasking - </a:t>
            </a:r>
            <a:r>
              <a:rPr lang="en-US" altLang="en-US" dirty="0"/>
              <a:t>An operating system that is capable of allowing multiple software processes to run at the same time. Below are some examples of multitasking operating systems.</a:t>
            </a:r>
          </a:p>
          <a:p>
            <a:r>
              <a:rPr lang="en-US" altLang="en-US" dirty="0">
                <a:hlinkClick r:id="rId8"/>
              </a:rPr>
              <a:t>Linux</a:t>
            </a:r>
            <a:br>
              <a:rPr lang="en-US" altLang="en-US" dirty="0"/>
            </a:br>
            <a:r>
              <a:rPr lang="en-US" altLang="en-US" dirty="0">
                <a:hlinkClick r:id="rId9"/>
              </a:rPr>
              <a:t>Unix</a:t>
            </a:r>
            <a:br>
              <a:rPr lang="en-US" altLang="en-US" dirty="0"/>
            </a:br>
            <a:r>
              <a:rPr lang="en-US" altLang="en-US" dirty="0">
                <a:hlinkClick r:id="rId10"/>
              </a:rPr>
              <a:t>Windows 2000</a:t>
            </a:r>
            <a:endParaRPr lang="en-US" altLang="en-US" dirty="0"/>
          </a:p>
          <a:p>
            <a:r>
              <a:rPr lang="en-US" altLang="en-US" b="1" dirty="0"/>
              <a:t>Multithreading - </a:t>
            </a:r>
            <a:r>
              <a:rPr lang="en-US" altLang="en-US" dirty="0"/>
              <a:t>Operating systems that allow different parts of a software program to run concurrently. Operating systems that would fall into this category are:</a:t>
            </a:r>
          </a:p>
          <a:p>
            <a:r>
              <a:rPr lang="en-US" altLang="en-US" dirty="0">
                <a:hlinkClick r:id="rId8"/>
              </a:rPr>
              <a:t>Linux</a:t>
            </a:r>
            <a:br>
              <a:rPr lang="en-US" altLang="en-US" dirty="0"/>
            </a:br>
            <a:r>
              <a:rPr lang="en-US" altLang="en-US" dirty="0">
                <a:hlinkClick r:id="rId9"/>
              </a:rPr>
              <a:t>Unix</a:t>
            </a:r>
            <a:br>
              <a:rPr lang="en-US" altLang="en-US" dirty="0"/>
            </a:br>
            <a:r>
              <a:rPr lang="en-US" altLang="en-US" dirty="0">
                <a:hlinkClick r:id="rId10"/>
              </a:rPr>
              <a:t>Windows 2000</a:t>
            </a:r>
            <a:endParaRPr lang="en-US" altLang="en-US" dirty="0"/>
          </a:p>
          <a:p>
            <a:r>
              <a:rPr lang="en-US" altLang="en-US" dirty="0"/>
              <a:t>Robot OS</a:t>
            </a:r>
          </a:p>
          <a:p>
            <a:r>
              <a:rPr lang="en-US" altLang="en-US" dirty="0"/>
              <a:t>Dashboard OS: </a:t>
            </a:r>
            <a:r>
              <a:rPr lang="en-US" altLang="en-US" b="1" dirty="0"/>
              <a:t>Apple’s </a:t>
            </a:r>
            <a:r>
              <a:rPr lang="en-US" altLang="en-US" b="1" dirty="0" err="1"/>
              <a:t>CarPlay</a:t>
            </a:r>
            <a:r>
              <a:rPr lang="en-US" altLang="en-US" b="1" dirty="0"/>
              <a:t> interface in the upcoming Volvo XC90 SUV. </a:t>
            </a:r>
            <a:r>
              <a:rPr lang="en-US" altLang="en-US" b="1" i="1" dirty="0"/>
              <a:t>Image courtesy Volvo</a:t>
            </a:r>
          </a:p>
          <a:p>
            <a:endParaRPr lang="en-US" altLang="en-US" b="1" i="1" dirty="0"/>
          </a:p>
          <a:p>
            <a:r>
              <a:rPr lang="en-US" altLang="en-US" b="1" i="1" dirty="0" err="1"/>
              <a:t>Andriod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98E206E-5919-4731-8AEC-8A97E15E34DA}" type="slidenum">
              <a:rPr lang="en-US" altLang="en-US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4946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6950" cy="3419475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lang="en-US" altLang="en-US">
                <a:ea typeface="ＭＳ Ｐゴシック" pitchFamily="34" charset="-128"/>
              </a:rPr>
              <a:t>Personality: teamwork.</a:t>
            </a:r>
          </a:p>
        </p:txBody>
      </p:sp>
    </p:spTree>
    <p:extLst>
      <p:ext uri="{BB962C8B-B14F-4D97-AF65-F5344CB8AC3E}">
        <p14:creationId xmlns:p14="http://schemas.microsoft.com/office/powerpoint/2010/main" val="1471816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DB2B12-9717-4205-B63F-3338FD21AEF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37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6950" cy="3419475"/>
          </a:xfrm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9151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6950" cy="3419475"/>
          </a:xfrm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lang="en-US" altLang="en-US">
                <a:solidFill>
                  <a:srgbClr val="000681"/>
                </a:solidFill>
                <a:ea typeface="ＭＳ Ｐゴシック" pitchFamily="34" charset="-128"/>
                <a:cs typeface="Times New Roman" pitchFamily="18" charset="0"/>
              </a:rPr>
              <a:t>COMP 3350 Computer Organization and Assembly Language Programming</a:t>
            </a:r>
          </a:p>
          <a:p>
            <a:pPr algn="just"/>
            <a:endParaRPr lang="en-US" altLang="en-US">
              <a:ea typeface="ＭＳ Ｐゴシック" pitchFamily="34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872F13E-3E96-47DE-A003-1C9D8174C61B}" type="slidenum">
              <a:rPr lang="en-US" altLang="en-US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endParaRPr lang="en-US" altLang="zh-CN"/>
          </a:p>
        </p:txBody>
      </p:sp>
      <p:sp>
        <p:nvSpPr>
          <p:cNvPr id="4506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35713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5017430-64FF-4D3E-B473-E9E35B1E1035}" type="slidenum">
              <a:rPr lang="en-US" altLang="en-US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r>
              <a:rPr lang="en-US" altLang="zh-CN">
                <a:solidFill>
                  <a:srgbClr val="000000"/>
                </a:solidFill>
                <a:latin typeface="Calibri" pitchFamily="34" charset="0"/>
                <a:cs typeface="Times New Roman" pitchFamily="18" charset="0"/>
              </a:rPr>
              <a:t>These topics may change</a:t>
            </a:r>
            <a:endParaRPr lang="en-US" altLang="zh-CN">
              <a:latin typeface="Calibri" pitchFamily="34" charset="0"/>
              <a:cs typeface="Times New Roman" pitchFamily="18" charset="0"/>
            </a:endParaRPr>
          </a:p>
          <a:p>
            <a:endParaRPr lang="en-US" altLang="zh-CN">
              <a:cs typeface="Times New Roman" pitchFamily="18" charset="0"/>
            </a:endParaRPr>
          </a:p>
        </p:txBody>
      </p:sp>
      <p:sp>
        <p:nvSpPr>
          <p:cNvPr id="4608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901203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2C9FCA2-8004-44F7-8FB3-D0A6F011299D}" type="slidenum">
              <a:rPr lang="en-US" altLang="en-US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endParaRPr lang="en-US" altLang="zh-CN"/>
          </a:p>
        </p:txBody>
      </p:sp>
      <p:sp>
        <p:nvSpPr>
          <p:cNvPr id="4710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24658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A045F53-84D2-4DB8-B6A2-32B37B48991B}" type="slidenum">
              <a:rPr lang="en-US" altLang="en-US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endParaRPr lang="en-US" altLang="zh-CN"/>
          </a:p>
        </p:txBody>
      </p:sp>
      <p:sp>
        <p:nvSpPr>
          <p:cNvPr id="4813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932677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4A3BFEE-B9C0-409D-B949-4183B05D0D1D}" type="slidenum">
              <a:rPr lang="en-US" altLang="en-US" smtClean="0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32288"/>
            <a:ext cx="5086350" cy="41036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105" tIns="43553" rIns="87105" bIns="43553"/>
          <a:lstStyle/>
          <a:p>
            <a:pPr marL="228600" indent="-228600">
              <a:spcBef>
                <a:spcPct val="0"/>
              </a:spcBef>
            </a:pPr>
            <a:r>
              <a:rPr lang="en-US" altLang="zh-CN"/>
              <a:t>OS/161 is an operating system on which you will be working, whereas System/161 is a machine simulator on which the OS/161 runs.</a:t>
            </a:r>
          </a:p>
          <a:p>
            <a:pPr marL="228600" indent="-228600"/>
            <a:r>
              <a:rPr lang="en-US" altLang="zh-CN"/>
              <a:t>Programming styles</a:t>
            </a:r>
          </a:p>
          <a:p>
            <a:pPr marL="228600" indent="-228600"/>
            <a:r>
              <a:rPr lang="en-US" altLang="zh-CN"/>
              <a:t>README</a:t>
            </a:r>
          </a:p>
          <a:p>
            <a:pPr marL="228600" indent="-228600"/>
            <a:r>
              <a:rPr lang="en-US" altLang="zh-CN"/>
              <a:t>Documents for interviews</a:t>
            </a:r>
          </a:p>
          <a:p>
            <a:pPr marL="228600" indent="-228600"/>
            <a:r>
              <a:rPr lang="en-US" altLang="zh-CN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5997793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A933847-E32E-43E2-9A8D-C772BA313D84}" type="slidenum">
              <a:rPr lang="en-US" altLang="en-US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en-US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pPr marL="228600" indent="-228600">
              <a:buFontTx/>
              <a:buAutoNum type="arabicPeriod"/>
            </a:pPr>
            <a:r>
              <a:rPr lang="en-US" altLang="zh-CN"/>
              <a:t>The syllabus is available on the course web site.</a:t>
            </a:r>
          </a:p>
          <a:p>
            <a:pPr marL="228600" indent="-228600">
              <a:buFontTx/>
              <a:buAutoNum type="arabicPeriod"/>
            </a:pPr>
            <a:r>
              <a:rPr lang="en-US" altLang="zh-CN"/>
              <a:t>Read syllabus carefully after class</a:t>
            </a:r>
          </a:p>
          <a:p>
            <a:pPr marL="228600" indent="-228600">
              <a:buFontTx/>
              <a:buAutoNum type="arabicPeriod"/>
            </a:pPr>
            <a:r>
              <a:rPr lang="en-US" altLang="zh-CN"/>
              <a:t>Prerequisite: Ask students</a:t>
            </a:r>
            <a:r>
              <a:rPr lang="en-US" altLang="zh-CN">
                <a:latin typeface="Comic Sans MS" pitchFamily="66" charset="0"/>
              </a:rPr>
              <a:t>’</a:t>
            </a:r>
            <a:r>
              <a:rPr lang="en-US" altLang="zh-CN"/>
              <a:t> background in assembly languages</a:t>
            </a:r>
          </a:p>
          <a:p>
            <a:pPr marL="228600" indent="-228600">
              <a:buFontTx/>
              <a:buAutoNum type="arabicPeriod"/>
            </a:pPr>
            <a:endParaRPr lang="en-US" altLang="zh-CN"/>
          </a:p>
          <a:p>
            <a:pPr marL="228600" indent="-228600">
              <a:buFontTx/>
              <a:buAutoNum type="arabicPeriod"/>
            </a:pPr>
            <a:endParaRPr lang="en-US" altLang="zh-CN"/>
          </a:p>
          <a:p>
            <a:pPr marL="228600" indent="-228600"/>
            <a:endParaRPr lang="en-US" altLang="zh-CN"/>
          </a:p>
        </p:txBody>
      </p:sp>
      <p:sp>
        <p:nvSpPr>
          <p:cNvPr id="4915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8173378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09FD5B5-B41F-443D-A739-FCA5E32DD9EA}" type="slidenum">
              <a:rPr lang="en-US" altLang="en-US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en-US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pPr marL="228600" indent="-228600">
              <a:buFontTx/>
              <a:buAutoNum type="arabicPeriod"/>
            </a:pPr>
            <a:r>
              <a:rPr lang="en-US" altLang="zh-CN" dirty="0"/>
              <a:t>The syllabus is available on canvas.</a:t>
            </a:r>
          </a:p>
          <a:p>
            <a:pPr marL="228600" indent="-228600">
              <a:buFontTx/>
              <a:buAutoNum type="arabicPeriod"/>
            </a:pPr>
            <a:r>
              <a:rPr lang="en-US" altLang="zh-CN" dirty="0"/>
              <a:t>Read syllabus carefully after class</a:t>
            </a:r>
          </a:p>
          <a:p>
            <a:pPr marL="228600" indent="-228600">
              <a:buFontTx/>
              <a:buAutoNum type="arabicPeriod"/>
            </a:pPr>
            <a:r>
              <a:rPr lang="en-US" altLang="zh-CN" dirty="0"/>
              <a:t>Prerequisite: Ask students</a:t>
            </a:r>
            <a:r>
              <a:rPr lang="en-US" altLang="zh-CN" dirty="0">
                <a:latin typeface="Comic Sans MS" pitchFamily="66" charset="0"/>
              </a:rPr>
              <a:t>’</a:t>
            </a:r>
            <a:r>
              <a:rPr lang="en-US" altLang="zh-CN" dirty="0"/>
              <a:t> background in assembly languages</a:t>
            </a:r>
          </a:p>
          <a:p>
            <a:pPr marL="228600" indent="-228600">
              <a:buFontTx/>
              <a:buAutoNum type="arabicPeriod"/>
            </a:pPr>
            <a:r>
              <a:rPr lang="en-US" altLang="zh-CN" dirty="0"/>
              <a:t>Possible penalties: Zero on assignment (minimum), failure course, note on permanent record, suspension. </a:t>
            </a:r>
          </a:p>
          <a:p>
            <a:pPr marL="228600" indent="-228600">
              <a:buFontTx/>
              <a:buAutoNum type="arabicPeriod"/>
            </a:pPr>
            <a:endParaRPr lang="en-US" altLang="zh-CN" dirty="0"/>
          </a:p>
          <a:p>
            <a:pPr marL="228600" indent="-228600"/>
            <a:endParaRPr lang="en-US" altLang="zh-CN" dirty="0"/>
          </a:p>
        </p:txBody>
      </p:sp>
      <p:sp>
        <p:nvSpPr>
          <p:cNvPr id="5018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37737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6D019D-7B9D-41CC-AF98-51987B69727C}" type="slidenum">
              <a:rPr lang="en-US" altLang="en-US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2625"/>
            <a:ext cx="6076950" cy="3419475"/>
          </a:xfrm>
          <a:solidFill>
            <a:srgbClr val="FFFFFF"/>
          </a:solidFill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32288"/>
            <a:ext cx="5086350" cy="41036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2087" tIns="46044" rIns="92087" bIns="460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7101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E1DFFC-7606-4592-96E5-4CB87CC2AB22}" type="slidenum">
              <a:rPr lang="en-US" altLang="en-US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38" tIns="44425" rIns="90438" bIns="44425"/>
          <a:lstStyle/>
          <a:p>
            <a:pPr eaLnBrk="1" hangingPunct="1"/>
            <a:endParaRPr lang="en-US" altLang="zh-CN"/>
          </a:p>
        </p:txBody>
      </p:sp>
      <p:sp>
        <p:nvSpPr>
          <p:cNvPr id="3277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4213"/>
            <a:ext cx="6076950" cy="3419475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6358269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6D019D-7B9D-41CC-AF98-51987B69727C}" type="slidenum">
              <a:rPr lang="en-US" altLang="en-US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2625"/>
            <a:ext cx="6076950" cy="3419475"/>
          </a:xfrm>
          <a:solidFill>
            <a:srgbClr val="FFFFFF"/>
          </a:solidFill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32288"/>
            <a:ext cx="5086350" cy="41036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2087" tIns="46044" rIns="92087" bIns="460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7117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E3E870B-D988-4999-9F53-5640875F3AD3}" type="slidenum">
              <a:rPr lang="en-US" altLang="en-US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2625"/>
            <a:ext cx="6076950" cy="3419475"/>
          </a:xfrm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32288"/>
            <a:ext cx="5086350" cy="41036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2087" tIns="46044" rIns="92087" bIns="460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30984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8AC1F4C-845B-4CD4-AF65-4C8057BBDB36}" type="slidenum">
              <a:rPr lang="en-US" altLang="en-US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en-US"/>
          </a:p>
        </p:txBody>
      </p:sp>
      <p:sp>
        <p:nvSpPr>
          <p:cNvPr id="5325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69938" y="876300"/>
            <a:ext cx="5394325" cy="3035300"/>
          </a:xfrm>
          <a:solidFill>
            <a:srgbClr val="FFFFFF"/>
          </a:solidFill>
          <a:ln/>
        </p:spPr>
      </p:sp>
      <p:sp>
        <p:nvSpPr>
          <p:cNvPr id="5325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23925" y="4332288"/>
            <a:ext cx="5086350" cy="41036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1939" tIns="40970" rIns="81939" bIns="40970"/>
          <a:lstStyle/>
          <a:p>
            <a:r>
              <a:rPr lang="en-US" altLang="en-US"/>
              <a:t>Teach students how to take notes.</a:t>
            </a:r>
          </a:p>
        </p:txBody>
      </p:sp>
    </p:spTree>
    <p:extLst>
      <p:ext uri="{BB962C8B-B14F-4D97-AF65-F5344CB8AC3E}">
        <p14:creationId xmlns:p14="http://schemas.microsoft.com/office/powerpoint/2010/main" val="14164391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432E071-5F3F-4D53-996A-72EC272DEA74}" type="slidenum">
              <a:rPr lang="en-US" altLang="en-US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solidFill>
            <a:srgbClr val="FFFFFF"/>
          </a:solidFill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32288"/>
            <a:ext cx="5086350" cy="41036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105" tIns="43553" rIns="87105" bIns="43553"/>
          <a:lstStyle/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All projects should be made to compile under a compiler on Linux.</a:t>
            </a:r>
            <a:endParaRPr lang="en-US" altLang="zh-CN" dirty="0"/>
          </a:p>
          <a:p>
            <a:pPr marL="228600" indent="-228600">
              <a:spcBef>
                <a:spcPct val="0"/>
              </a:spcBef>
            </a:pPr>
            <a:endParaRPr lang="en-US" altLang="zh-CN" dirty="0"/>
          </a:p>
          <a:p>
            <a:pPr marL="228600" indent="-228600">
              <a:spcBef>
                <a:spcPct val="0"/>
              </a:spcBef>
            </a:pPr>
            <a:r>
              <a:rPr lang="en-US" altLang="zh-CN" dirty="0"/>
              <a:t>OS/161 is an operating system on which you will be working, whereas System/161 is a machine simulator on which the OS/161 runs.</a:t>
            </a:r>
          </a:p>
          <a:p>
            <a:pPr marL="228600" indent="-228600"/>
            <a:r>
              <a:rPr lang="en-US" altLang="zh-CN" dirty="0"/>
              <a:t>Programming styles</a:t>
            </a:r>
          </a:p>
          <a:p>
            <a:pPr marL="228600" indent="-228600"/>
            <a:r>
              <a:rPr lang="en-US" altLang="zh-CN" dirty="0"/>
              <a:t>README</a:t>
            </a:r>
          </a:p>
          <a:p>
            <a:pPr marL="228600" indent="-228600"/>
            <a:r>
              <a:rPr lang="en-US" altLang="zh-CN" dirty="0"/>
              <a:t>Documents for interviews</a:t>
            </a:r>
          </a:p>
          <a:p>
            <a:pPr marL="228600" indent="-228600"/>
            <a:r>
              <a:rPr lang="en-US" altLang="zh-CN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2358443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270F4CB-1ACF-468A-BDBC-50999083AAF8}" type="slidenum">
              <a:rPr lang="en-US" altLang="en-US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9213" y="361950"/>
            <a:ext cx="6737351" cy="379095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357" tIns="40678" rIns="81357" bIns="40678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2238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270F4CB-1ACF-468A-BDBC-50999083AAF8}" type="slidenum">
              <a:rPr lang="en-US" altLang="en-US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9213" y="361950"/>
            <a:ext cx="6737351" cy="379095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357" tIns="40678" rIns="81357" bIns="40678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37125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270F4CB-1ACF-468A-BDBC-50999083AAF8}" type="slidenum">
              <a:rPr lang="en-US" altLang="en-US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9213" y="361950"/>
            <a:ext cx="6737351" cy="379095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357" tIns="40678" rIns="81357" bIns="40678"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30402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270F4CB-1ACF-468A-BDBC-50999083AAF8}" type="slidenum">
              <a:rPr lang="en-US" altLang="en-US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9213" y="361950"/>
            <a:ext cx="6737351" cy="379095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357" tIns="40678" rIns="81357" bIns="40678"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723253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270F4CB-1ACF-468A-BDBC-50999083AAF8}" type="slidenum">
              <a:rPr lang="en-US" altLang="en-US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9213" y="361950"/>
            <a:ext cx="6737351" cy="379095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357" tIns="40678" rIns="81357" bIns="40678"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31496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94159FF-46AB-434D-83A0-5F7B5EAAD975}" type="slidenum">
              <a:rPr lang="en-US" altLang="en-US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en-US"/>
          </a:p>
        </p:txBody>
      </p:sp>
      <p:sp>
        <p:nvSpPr>
          <p:cNvPr id="55299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solidFill>
            <a:srgbClr val="FFFFFF"/>
          </a:solidFill>
          <a:ln/>
        </p:spPr>
      </p:sp>
      <p:sp>
        <p:nvSpPr>
          <p:cNvPr id="55300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923925" y="4332288"/>
            <a:ext cx="5086350" cy="41036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105" tIns="43553" rIns="87105" bIns="43553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868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DB2B12-9717-4205-B63F-3338FD21AEF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634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AEEC50F-141F-425C-B278-89D04D0A7697}" type="slidenum">
              <a:rPr lang="en-US" altLang="en-US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23925" y="4332288"/>
            <a:ext cx="5086350" cy="41036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914" tIns="44659" rIns="90914" bIns="44659"/>
          <a:lstStyle/>
          <a:p>
            <a:r>
              <a:rPr lang="en-US" altLang="zh-CN" dirty="0"/>
              <a:t>How hard to build</a:t>
            </a:r>
          </a:p>
          <a:p>
            <a:r>
              <a:rPr lang="en-US" altLang="zh-CN" dirty="0"/>
              <a:t>Importance of simplicity (wearing a seat belt); avoiding a personal disaster</a:t>
            </a:r>
          </a:p>
          <a:p>
            <a:endParaRPr lang="en-US" altLang="zh-CN" dirty="0"/>
          </a:p>
          <a:p>
            <a:r>
              <a:rPr lang="en-US" altLang="zh-CN" dirty="0"/>
              <a:t>Theory vs. practice</a:t>
            </a:r>
          </a:p>
        </p:txBody>
      </p:sp>
      <p:sp>
        <p:nvSpPr>
          <p:cNvPr id="5734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1452287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4A3BFEE-B9C0-409D-B949-4183B05D0D1D}" type="slidenum">
              <a:rPr lang="en-US" altLang="en-US" smtClean="0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32288"/>
            <a:ext cx="5086350" cy="41036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105" tIns="43553" rIns="87105" bIns="43553"/>
          <a:lstStyle/>
          <a:p>
            <a:pPr marL="228600" indent="-228600">
              <a:spcBef>
                <a:spcPct val="0"/>
              </a:spcBef>
            </a:pPr>
            <a:r>
              <a:rPr lang="en-US" altLang="zh-CN"/>
              <a:t>OS/161 is an operating system on which you will be working, whereas System/161 is a machine simulator on which the OS/161 runs.</a:t>
            </a:r>
          </a:p>
          <a:p>
            <a:pPr marL="228600" indent="-228600"/>
            <a:r>
              <a:rPr lang="en-US" altLang="zh-CN"/>
              <a:t>Programming styles</a:t>
            </a:r>
          </a:p>
          <a:p>
            <a:pPr marL="228600" indent="-228600"/>
            <a:r>
              <a:rPr lang="en-US" altLang="zh-CN"/>
              <a:t>README</a:t>
            </a:r>
          </a:p>
          <a:p>
            <a:pPr marL="228600" indent="-228600"/>
            <a:r>
              <a:rPr lang="en-US" altLang="zh-CN"/>
              <a:t>Documents for interviews</a:t>
            </a:r>
          </a:p>
          <a:p>
            <a:pPr marL="228600" indent="-228600"/>
            <a:r>
              <a:rPr lang="en-US" altLang="zh-CN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069035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4A3BFEE-B9C0-409D-B949-4183B05D0D1D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32288"/>
            <a:ext cx="5086350" cy="41036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105" tIns="43553" rIns="87105" bIns="43553"/>
          <a:lstStyle/>
          <a:p>
            <a:pPr marL="228600" indent="-228600">
              <a:spcBef>
                <a:spcPct val="0"/>
              </a:spcBef>
            </a:pPr>
            <a:r>
              <a:rPr lang="en-US" altLang="zh-CN"/>
              <a:t>OS/161 is an operating system on which you will be working, whereas System/161 is a machine simulator on which the OS/161 runs.</a:t>
            </a:r>
          </a:p>
          <a:p>
            <a:pPr marL="228600" indent="-228600"/>
            <a:r>
              <a:rPr lang="en-US" altLang="zh-CN"/>
              <a:t>Programming styles</a:t>
            </a:r>
          </a:p>
          <a:p>
            <a:pPr marL="228600" indent="-228600"/>
            <a:r>
              <a:rPr lang="en-US" altLang="zh-CN"/>
              <a:t>README</a:t>
            </a:r>
          </a:p>
          <a:p>
            <a:pPr marL="228600" indent="-228600"/>
            <a:r>
              <a:rPr lang="en-US" altLang="zh-CN"/>
              <a:t>Documents for interviews</a:t>
            </a:r>
          </a:p>
          <a:p>
            <a:pPr marL="228600" indent="-228600"/>
            <a:r>
              <a:rPr lang="en-US" altLang="zh-CN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879379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DB2B12-9717-4205-B63F-3338FD21AEF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74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DB2B12-9717-4205-B63F-3338FD21AEF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8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DB2B12-9717-4205-B63F-3338FD21AEF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86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DB2B12-9717-4205-B63F-3338FD21AEF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7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27F1F9-3963-4821-8518-06BF0DA1BE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11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8B509-F419-44CC-8C22-7F4BB00424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7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DD9857-83C1-43A7-916D-2712FC94C7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7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3AB951-C0AB-4CE7-8DBE-825E352384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02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763039-D282-4F41-B646-AF6FDEBEDC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61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E86DBA-5081-4F7D-B95E-24881D88B7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81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3CBDA3-85A6-435C-B309-A9E67A6BBD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33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FC114F-D431-4598-A534-4A959ED967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DD9D0-E383-4624-BD3E-6BD72B9307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95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24AEE9-DE2C-4BB9-8719-A1D1BAF275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41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54AE3-C7C4-450A-A464-F7F6E7B96D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69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DDDDDD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GCOE V 158 289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fld id="{F603950C-0076-45E7-A945-FCA6FDCC46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3200">
          <a:solidFill>
            <a:srgbClr val="00068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800">
          <a:solidFill>
            <a:srgbClr val="00068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2400">
          <a:solidFill>
            <a:srgbClr val="00068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000">
          <a:solidFill>
            <a:srgbClr val="00068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wmf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3" Type="http://schemas.openxmlformats.org/officeDocument/2006/relationships/image" Target="../media/image55.tiff"/><Relationship Id="rId7" Type="http://schemas.openxmlformats.org/officeDocument/2006/relationships/image" Target="../media/image59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/>
          </p:cNvSpPr>
          <p:nvPr/>
        </p:nvSpPr>
        <p:spPr bwMode="auto">
          <a:xfrm>
            <a:off x="5943600" y="152400"/>
            <a:ext cx="6096000" cy="6477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0000FF"/>
                </a:solidFill>
                <a:latin typeface="Calibri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0000"/>
                </a:solidFill>
                <a:latin typeface="Calibri" charset="0"/>
                <a:ea typeface="SimSun" charset="0"/>
                <a:cs typeface="SimSun" charset="0"/>
              </a:rPr>
              <a:t>From Clickers to </a:t>
            </a:r>
            <a:r>
              <a:rPr lang="en-US" altLang="zh-CN" dirty="0" err="1">
                <a:solidFill>
                  <a:srgbClr val="FF0000"/>
                </a:solidFill>
                <a:latin typeface="Calibri" charset="0"/>
                <a:ea typeface="SimSun" charset="0"/>
                <a:cs typeface="SimSun" charset="0"/>
              </a:rPr>
              <a:t>Plickers</a:t>
            </a:r>
            <a:r>
              <a:rPr lang="en-US" altLang="zh-CN" dirty="0">
                <a:solidFill>
                  <a:srgbClr val="FF0000"/>
                </a:solidFill>
                <a:latin typeface="Calibri" charset="0"/>
                <a:ea typeface="SimSun" charset="0"/>
                <a:cs typeface="SimSun" charset="0"/>
              </a:rPr>
              <a:t>:</a:t>
            </a:r>
          </a:p>
          <a:p>
            <a:pPr eaLnBrk="1" hangingPunct="1"/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 </a:t>
            </a:r>
          </a:p>
          <a:p>
            <a:pPr eaLnBrk="1" hangingPunct="1"/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A cost-effective solution to foster active learning in COMP3500</a:t>
            </a:r>
          </a:p>
          <a:p>
            <a:pPr eaLnBrk="1" hangingPunct="1"/>
            <a:endParaRPr lang="en-US" altLang="zh-CN" sz="4000" dirty="0">
              <a:latin typeface="Calibri" charset="0"/>
              <a:ea typeface="SimSun" charset="0"/>
              <a:cs typeface="SimSun" charset="0"/>
            </a:endParaRPr>
          </a:p>
          <a:p>
            <a:pPr eaLnBrk="1" hangingPunct="1"/>
            <a:r>
              <a:rPr lang="en-US" altLang="zh-CN" sz="4000" dirty="0">
                <a:solidFill>
                  <a:srgbClr val="FF0000"/>
                </a:solidFill>
                <a:latin typeface="Calibri" charset="0"/>
                <a:ea typeface="SimSun" charset="0"/>
                <a:cs typeface="SimSun" charset="0"/>
              </a:rPr>
              <a:t>Pickup your </a:t>
            </a:r>
            <a:r>
              <a:rPr lang="en-US" altLang="zh-CN" sz="4000" dirty="0" err="1">
                <a:solidFill>
                  <a:srgbClr val="FF0000"/>
                </a:solidFill>
                <a:latin typeface="Calibri" charset="0"/>
                <a:ea typeface="SimSun" charset="0"/>
                <a:cs typeface="SimSun" charset="0"/>
              </a:rPr>
              <a:t>Plicker</a:t>
            </a:r>
            <a:r>
              <a:rPr lang="en-US" altLang="zh-CN" sz="4000" dirty="0">
                <a:solidFill>
                  <a:srgbClr val="FF0000"/>
                </a:solidFill>
                <a:latin typeface="Calibri" charset="0"/>
                <a:ea typeface="SimSun" charset="0"/>
                <a:cs typeface="SimSun" charset="0"/>
              </a:rPr>
              <a:t> card now!</a:t>
            </a:r>
          </a:p>
        </p:txBody>
      </p:sp>
      <p:pic>
        <p:nvPicPr>
          <p:cNvPr id="2" name="Plickers Demo - from YouTub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2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/>
          </p:cNvSpPr>
          <p:nvPr>
            <p:ph type="title" idx="4294967295"/>
          </p:nvPr>
        </p:nvSpPr>
        <p:spPr>
          <a:xfrm>
            <a:off x="609600" y="20053"/>
            <a:ext cx="10972800" cy="1143000"/>
          </a:xfrm>
        </p:spPr>
        <p:txBody>
          <a:bodyPr/>
          <a:lstStyle/>
          <a:p>
            <a:pPr eaLnBrk="1" hangingPunct="1"/>
            <a:r>
              <a:rPr lang="en-US" altLang="en-US" sz="4000" dirty="0" err="1">
                <a:solidFill>
                  <a:srgbClr val="FF0000"/>
                </a:solidFill>
                <a:latin typeface="Calibri" panose="020F0502020204030204" pitchFamily="34" charset="0"/>
              </a:rPr>
              <a:t>Plickers</a:t>
            </a:r>
            <a:r>
              <a:rPr lang="en-US" altLang="en-US" sz="4000" dirty="0">
                <a:solidFill>
                  <a:srgbClr val="FF0000"/>
                </a:solidFill>
                <a:latin typeface="Calibri" panose="020F0502020204030204" pitchFamily="34" charset="0"/>
              </a:rPr>
              <a:t>:</a:t>
            </a:r>
            <a:r>
              <a:rPr lang="en-US" altLang="en-US" sz="4000" dirty="0">
                <a:latin typeface="Calibri" panose="020F0502020204030204" pitchFamily="34" charset="0"/>
              </a:rPr>
              <a:t> Question 1 </a:t>
            </a:r>
          </a:p>
        </p:txBody>
      </p:sp>
      <p:sp>
        <p:nvSpPr>
          <p:cNvPr id="11266" name="Rectangle 3"/>
          <p:cNvSpPr>
            <a:spLocks noGrp="1"/>
          </p:cNvSpPr>
          <p:nvPr>
            <p:ph type="body" idx="4294967295"/>
          </p:nvPr>
        </p:nvSpPr>
        <p:spPr>
          <a:xfrm>
            <a:off x="2057400" y="990600"/>
            <a:ext cx="8229600" cy="51816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dirty="0">
                <a:latin typeface="Calibri" panose="020F0502020204030204" pitchFamily="34" charset="0"/>
              </a:rPr>
              <a:t>What is your major? </a:t>
            </a:r>
          </a:p>
          <a:p>
            <a:pPr marL="0" indent="0" eaLnBrk="1" hangingPunct="1"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 marL="514350" indent="-514350" eaLnBrk="1" hangingPunct="1">
              <a:buFont typeface="+mj-lt"/>
              <a:buAutoNum type="alphaUcPeriod"/>
            </a:pPr>
            <a:r>
              <a:rPr lang="en-US" altLang="en-US" dirty="0">
                <a:latin typeface="Calibri" panose="020F0502020204030204" pitchFamily="34" charset="0"/>
              </a:rPr>
              <a:t>Computer Science</a:t>
            </a:r>
          </a:p>
          <a:p>
            <a:pPr marL="514350" indent="-514350" eaLnBrk="1" hangingPunct="1">
              <a:buFont typeface="+mj-lt"/>
              <a:buAutoNum type="alphaUcPeriod"/>
            </a:pPr>
            <a:endParaRPr lang="en-US" altLang="en-US" dirty="0">
              <a:latin typeface="Calibri" panose="020F0502020204030204" pitchFamily="34" charset="0"/>
            </a:endParaRPr>
          </a:p>
          <a:p>
            <a:pPr marL="514350" indent="-514350" eaLnBrk="1" hangingPunct="1">
              <a:buFont typeface="+mj-lt"/>
              <a:buAutoNum type="alphaUcPeriod"/>
            </a:pPr>
            <a:r>
              <a:rPr lang="en-US" altLang="en-US" dirty="0">
                <a:latin typeface="Calibri" panose="020F0502020204030204" pitchFamily="34" charset="0"/>
              </a:rPr>
              <a:t>Software Engineering</a:t>
            </a:r>
          </a:p>
          <a:p>
            <a:pPr marL="514350" indent="-514350" eaLnBrk="1" hangingPunct="1">
              <a:buFont typeface="+mj-lt"/>
              <a:buAutoNum type="alphaUcPeriod"/>
            </a:pPr>
            <a:endParaRPr lang="en-US" altLang="en-US" dirty="0">
              <a:latin typeface="Calibri" panose="020F0502020204030204" pitchFamily="34" charset="0"/>
            </a:endParaRPr>
          </a:p>
          <a:p>
            <a:pPr marL="514350" indent="-514350" eaLnBrk="1" hangingPunct="1">
              <a:buFont typeface="+mj-lt"/>
              <a:buAutoNum type="alphaUcPeriod"/>
            </a:pPr>
            <a:r>
              <a:rPr lang="en-US" altLang="en-US" dirty="0">
                <a:latin typeface="Calibri" panose="020F0502020204030204" pitchFamily="34" charset="0"/>
              </a:rPr>
              <a:t>Electrical and Computer Engineering</a:t>
            </a:r>
          </a:p>
          <a:p>
            <a:pPr marL="514350" indent="-514350" eaLnBrk="1" hangingPunct="1">
              <a:buFont typeface="+mj-lt"/>
              <a:buAutoNum type="alphaUcPeriod"/>
            </a:pPr>
            <a:endParaRPr lang="en-US" altLang="en-US" dirty="0">
              <a:latin typeface="Calibri" panose="020F0502020204030204" pitchFamily="34" charset="0"/>
            </a:endParaRPr>
          </a:p>
          <a:p>
            <a:pPr marL="514350" indent="-514350" eaLnBrk="1" hangingPunct="1">
              <a:buFont typeface="+mj-lt"/>
              <a:buAutoNum type="alphaUcPeriod"/>
            </a:pPr>
            <a:r>
              <a:rPr lang="en-US" altLang="en-US" dirty="0">
                <a:latin typeface="Calibri" panose="020F0502020204030204" pitchFamily="34" charset="0"/>
              </a:rPr>
              <a:t>Wireless Engineering</a:t>
            </a:r>
          </a:p>
          <a:p>
            <a:pPr marL="609600" indent="-609600" eaLnBrk="1" hangingPunct="1"/>
            <a:endParaRPr lang="en-US" altLang="en-US" sz="2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506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/>
          </p:cNvSpPr>
          <p:nvPr>
            <p:ph type="title" idx="4294967295"/>
          </p:nvPr>
        </p:nvSpPr>
        <p:spPr>
          <a:xfrm>
            <a:off x="609600" y="20053"/>
            <a:ext cx="10972800" cy="1143000"/>
          </a:xfrm>
        </p:spPr>
        <p:txBody>
          <a:bodyPr/>
          <a:lstStyle/>
          <a:p>
            <a:pPr eaLnBrk="1" hangingPunct="1"/>
            <a:r>
              <a:rPr lang="en-US" altLang="en-US" sz="4000" dirty="0" err="1">
                <a:solidFill>
                  <a:srgbClr val="FF0000"/>
                </a:solidFill>
                <a:latin typeface="Calibri" panose="020F0502020204030204" pitchFamily="34" charset="0"/>
              </a:rPr>
              <a:t>Plickers</a:t>
            </a:r>
            <a:r>
              <a:rPr lang="en-US" altLang="en-US" sz="4000" dirty="0">
                <a:solidFill>
                  <a:srgbClr val="FF0000"/>
                </a:solidFill>
                <a:latin typeface="Calibri" panose="020F0502020204030204" pitchFamily="34" charset="0"/>
              </a:rPr>
              <a:t>:</a:t>
            </a:r>
            <a:r>
              <a:rPr lang="en-US" altLang="en-US" sz="4000" dirty="0">
                <a:latin typeface="Calibri" panose="020F0502020204030204" pitchFamily="34" charset="0"/>
              </a:rPr>
              <a:t> Question 2 </a:t>
            </a:r>
          </a:p>
        </p:txBody>
      </p:sp>
      <p:sp>
        <p:nvSpPr>
          <p:cNvPr id="11266" name="Rectangle 3"/>
          <p:cNvSpPr>
            <a:spLocks noGrp="1"/>
          </p:cNvSpPr>
          <p:nvPr>
            <p:ph type="body" idx="4294967295"/>
          </p:nvPr>
        </p:nvSpPr>
        <p:spPr>
          <a:xfrm>
            <a:off x="2057400" y="1143030"/>
            <a:ext cx="8001000" cy="51816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dirty="0">
                <a:latin typeface="Calibri" panose="020F0502020204030204" pitchFamily="34" charset="0"/>
              </a:rPr>
              <a:t>Is this course an elective or a required course for you?</a:t>
            </a:r>
          </a:p>
          <a:p>
            <a:pPr marL="0" indent="0" eaLnBrk="1" hangingPunct="1"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 marL="514350" indent="-514350" eaLnBrk="1" hangingPunct="1">
              <a:buFont typeface="+mj-lt"/>
              <a:buAutoNum type="alphaUcPeriod"/>
            </a:pPr>
            <a:r>
              <a:rPr lang="en-US" altLang="en-US" dirty="0">
                <a:latin typeface="Calibri" panose="020F0502020204030204" pitchFamily="34" charset="0"/>
              </a:rPr>
              <a:t>Elective course </a:t>
            </a:r>
          </a:p>
          <a:p>
            <a:pPr marL="514350" indent="-514350" eaLnBrk="1" hangingPunct="1">
              <a:buFont typeface="+mj-lt"/>
              <a:buAutoNum type="alphaUcPeriod"/>
            </a:pPr>
            <a:endParaRPr lang="en-US" altLang="en-US" dirty="0">
              <a:latin typeface="Calibri" panose="020F0502020204030204" pitchFamily="34" charset="0"/>
            </a:endParaRPr>
          </a:p>
          <a:p>
            <a:pPr marL="514350" indent="-514350" eaLnBrk="1" hangingPunct="1">
              <a:buFont typeface="+mj-lt"/>
              <a:buAutoNum type="alphaUcPeriod"/>
            </a:pPr>
            <a:r>
              <a:rPr lang="en-US" altLang="en-US" dirty="0">
                <a:latin typeface="Calibri" panose="020F0502020204030204" pitchFamily="34" charset="0"/>
              </a:rPr>
              <a:t>Required course</a:t>
            </a:r>
          </a:p>
          <a:p>
            <a:pPr marL="609600" indent="-609600" eaLnBrk="1" hangingPunct="1"/>
            <a:endParaRPr lang="en-US" altLang="en-US" sz="2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31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/>
          </p:cNvSpPr>
          <p:nvPr>
            <p:ph type="title" idx="4294967295"/>
          </p:nvPr>
        </p:nvSpPr>
        <p:spPr>
          <a:xfrm>
            <a:off x="609600" y="20053"/>
            <a:ext cx="10972800" cy="1143000"/>
          </a:xfrm>
        </p:spPr>
        <p:txBody>
          <a:bodyPr/>
          <a:lstStyle/>
          <a:p>
            <a:pPr eaLnBrk="1" hangingPunct="1"/>
            <a:r>
              <a:rPr lang="en-US" altLang="en-US" sz="4000" dirty="0" err="1">
                <a:solidFill>
                  <a:srgbClr val="FF0000"/>
                </a:solidFill>
                <a:latin typeface="Calibri" panose="020F0502020204030204" pitchFamily="34" charset="0"/>
              </a:rPr>
              <a:t>Plickers</a:t>
            </a:r>
            <a:r>
              <a:rPr lang="en-US" altLang="en-US" sz="4000" dirty="0">
                <a:solidFill>
                  <a:srgbClr val="FF0000"/>
                </a:solidFill>
                <a:latin typeface="Calibri" panose="020F0502020204030204" pitchFamily="34" charset="0"/>
              </a:rPr>
              <a:t>:</a:t>
            </a:r>
            <a:r>
              <a:rPr lang="en-US" altLang="en-US" sz="4000" dirty="0">
                <a:latin typeface="Calibri" panose="020F0502020204030204" pitchFamily="34" charset="0"/>
              </a:rPr>
              <a:t> Question 3</a:t>
            </a:r>
          </a:p>
        </p:txBody>
      </p:sp>
      <p:sp>
        <p:nvSpPr>
          <p:cNvPr id="11266" name="Rectangle 3"/>
          <p:cNvSpPr>
            <a:spLocks noGrp="1"/>
          </p:cNvSpPr>
          <p:nvPr>
            <p:ph type="body" idx="4294967295"/>
          </p:nvPr>
        </p:nvSpPr>
        <p:spPr>
          <a:xfrm>
            <a:off x="2209800" y="914400"/>
            <a:ext cx="8610600" cy="51816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dirty="0">
                <a:latin typeface="Calibri" panose="020F0502020204030204" pitchFamily="34" charset="0"/>
              </a:rPr>
              <a:t>What is your favorite programming language?</a:t>
            </a:r>
          </a:p>
          <a:p>
            <a:pPr marL="0" indent="0" eaLnBrk="1" hangingPunct="1"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 marL="514350" indent="-514350" eaLnBrk="1" hangingPunct="1">
              <a:buFont typeface="+mj-lt"/>
              <a:buAutoNum type="alphaUcPeriod"/>
            </a:pPr>
            <a:r>
              <a:rPr lang="en-US" altLang="en-US" dirty="0">
                <a:latin typeface="Calibri" panose="020F0502020204030204" pitchFamily="34" charset="0"/>
              </a:rPr>
              <a:t>Java</a:t>
            </a:r>
          </a:p>
          <a:p>
            <a:pPr marL="514350" indent="-514350" eaLnBrk="1" hangingPunct="1">
              <a:buFont typeface="+mj-lt"/>
              <a:buAutoNum type="alphaUcPeriod"/>
            </a:pPr>
            <a:endParaRPr lang="en-US" altLang="en-US" dirty="0">
              <a:latin typeface="Calibri" panose="020F0502020204030204" pitchFamily="34" charset="0"/>
            </a:endParaRPr>
          </a:p>
          <a:p>
            <a:pPr marL="514350" indent="-514350" eaLnBrk="1" hangingPunct="1">
              <a:buFont typeface="+mj-lt"/>
              <a:buAutoNum type="alphaUcPeriod"/>
            </a:pPr>
            <a:r>
              <a:rPr lang="en-US" altLang="en-US" dirty="0">
                <a:latin typeface="Calibri" panose="020F0502020204030204" pitchFamily="34" charset="0"/>
              </a:rPr>
              <a:t>C/C++ </a:t>
            </a:r>
          </a:p>
          <a:p>
            <a:pPr marL="514350" indent="-514350" eaLnBrk="1" hangingPunct="1">
              <a:buFont typeface="+mj-lt"/>
              <a:buAutoNum type="alphaUcPeriod"/>
            </a:pPr>
            <a:endParaRPr lang="en-US" altLang="en-US" dirty="0">
              <a:latin typeface="Calibri" panose="020F0502020204030204" pitchFamily="34" charset="0"/>
            </a:endParaRPr>
          </a:p>
          <a:p>
            <a:pPr marL="514350" indent="-514350" eaLnBrk="1" hangingPunct="1">
              <a:buFont typeface="+mj-lt"/>
              <a:buAutoNum type="alphaUcPeriod"/>
            </a:pPr>
            <a:r>
              <a:rPr lang="en-US" altLang="en-US" dirty="0">
                <a:latin typeface="Calibri" panose="020F0502020204030204" pitchFamily="34" charset="0"/>
              </a:rPr>
              <a:t>Python </a:t>
            </a:r>
          </a:p>
          <a:p>
            <a:pPr marL="514350" indent="-514350" eaLnBrk="1" hangingPunct="1">
              <a:buFont typeface="+mj-lt"/>
              <a:buAutoNum type="alphaUcPeriod"/>
            </a:pPr>
            <a:endParaRPr lang="en-US" altLang="en-US" dirty="0">
              <a:latin typeface="Calibri" panose="020F0502020204030204" pitchFamily="34" charset="0"/>
            </a:endParaRPr>
          </a:p>
          <a:p>
            <a:pPr marL="514350" indent="-514350" eaLnBrk="1" hangingPunct="1">
              <a:buFont typeface="+mj-lt"/>
              <a:buAutoNum type="alphaUcPeriod"/>
            </a:pPr>
            <a:r>
              <a:rPr lang="en-US" altLang="en-US" dirty="0">
                <a:latin typeface="Calibri" panose="020F0502020204030204" pitchFamily="34" charset="0"/>
              </a:rPr>
              <a:t>C# or Objective-C</a:t>
            </a:r>
          </a:p>
        </p:txBody>
      </p:sp>
    </p:spTree>
    <p:extLst>
      <p:ext uri="{BB962C8B-B14F-4D97-AF65-F5344CB8AC3E}">
        <p14:creationId xmlns:p14="http://schemas.microsoft.com/office/powerpoint/2010/main" val="4028672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/>
          </p:cNvSpPr>
          <p:nvPr>
            <p:ph type="title" idx="4294967295"/>
          </p:nvPr>
        </p:nvSpPr>
        <p:spPr>
          <a:xfrm>
            <a:off x="609600" y="20053"/>
            <a:ext cx="10972800" cy="1143000"/>
          </a:xfrm>
        </p:spPr>
        <p:txBody>
          <a:bodyPr/>
          <a:lstStyle/>
          <a:p>
            <a:pPr eaLnBrk="1" hangingPunct="1"/>
            <a:r>
              <a:rPr lang="en-US" altLang="en-US" sz="4000" dirty="0" err="1">
                <a:solidFill>
                  <a:srgbClr val="FF0000"/>
                </a:solidFill>
                <a:latin typeface="Calibri" panose="020F0502020204030204" pitchFamily="34" charset="0"/>
              </a:rPr>
              <a:t>Plickers</a:t>
            </a:r>
            <a:r>
              <a:rPr lang="en-US" altLang="en-US" sz="4000" dirty="0">
                <a:solidFill>
                  <a:srgbClr val="FF0000"/>
                </a:solidFill>
                <a:latin typeface="Calibri" panose="020F0502020204030204" pitchFamily="34" charset="0"/>
              </a:rPr>
              <a:t>:</a:t>
            </a:r>
            <a:r>
              <a:rPr lang="en-US" altLang="en-US" sz="4000" dirty="0">
                <a:latin typeface="Calibri" panose="020F0502020204030204" pitchFamily="34" charset="0"/>
              </a:rPr>
              <a:t> Question 4</a:t>
            </a:r>
          </a:p>
        </p:txBody>
      </p:sp>
      <p:sp>
        <p:nvSpPr>
          <p:cNvPr id="11266" name="Rectangle 3"/>
          <p:cNvSpPr>
            <a:spLocks noGrp="1"/>
          </p:cNvSpPr>
          <p:nvPr>
            <p:ph type="body" idx="4294967295"/>
          </p:nvPr>
        </p:nvSpPr>
        <p:spPr>
          <a:xfrm>
            <a:off x="1905000" y="990600"/>
            <a:ext cx="8763000" cy="51816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dirty="0">
                <a:latin typeface="Calibri" panose="020F0502020204030204" pitchFamily="34" charset="0"/>
              </a:rPr>
              <a:t>What is your programming skill of the C language?</a:t>
            </a:r>
          </a:p>
          <a:p>
            <a:pPr marL="0" indent="0" eaLnBrk="1" hangingPunct="1"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 marL="514350" indent="-514350" eaLnBrk="1" hangingPunct="1">
              <a:buFont typeface="+mj-lt"/>
              <a:buAutoNum type="alphaUcPeriod"/>
            </a:pPr>
            <a:r>
              <a:rPr lang="en-US" altLang="en-US" dirty="0">
                <a:latin typeface="Calibri" panose="020F0502020204030204" pitchFamily="34" charset="0"/>
              </a:rPr>
              <a:t>Very Good</a:t>
            </a:r>
          </a:p>
          <a:p>
            <a:pPr marL="514350" indent="-514350" eaLnBrk="1" hangingPunct="1">
              <a:buFont typeface="+mj-lt"/>
              <a:buAutoNum type="alphaUcPeriod"/>
            </a:pPr>
            <a:endParaRPr lang="en-US" altLang="en-US" dirty="0">
              <a:latin typeface="Calibri" panose="020F0502020204030204" pitchFamily="34" charset="0"/>
            </a:endParaRPr>
          </a:p>
          <a:p>
            <a:pPr marL="514350" indent="-514350" eaLnBrk="1" hangingPunct="1">
              <a:buFont typeface="+mj-lt"/>
              <a:buAutoNum type="alphaUcPeriod"/>
            </a:pPr>
            <a:r>
              <a:rPr lang="en-US" altLang="en-US" dirty="0">
                <a:latin typeface="Calibri" panose="020F0502020204030204" pitchFamily="34" charset="0"/>
              </a:rPr>
              <a:t>Good </a:t>
            </a:r>
          </a:p>
          <a:p>
            <a:pPr marL="514350" indent="-514350" eaLnBrk="1" hangingPunct="1">
              <a:buFont typeface="+mj-lt"/>
              <a:buAutoNum type="alphaUcPeriod"/>
            </a:pPr>
            <a:endParaRPr lang="en-US" altLang="en-US" dirty="0">
              <a:latin typeface="Calibri" panose="020F0502020204030204" pitchFamily="34" charset="0"/>
            </a:endParaRPr>
          </a:p>
          <a:p>
            <a:pPr marL="514350" indent="-514350" eaLnBrk="1" hangingPunct="1">
              <a:buFont typeface="+mj-lt"/>
              <a:buAutoNum type="alphaUcPeriod"/>
            </a:pPr>
            <a:r>
              <a:rPr lang="en-US" altLang="en-US" dirty="0">
                <a:latin typeface="Calibri" panose="020F0502020204030204" pitchFamily="34" charset="0"/>
              </a:rPr>
              <a:t>Fair</a:t>
            </a:r>
          </a:p>
          <a:p>
            <a:pPr marL="514350" indent="-514350" eaLnBrk="1" hangingPunct="1">
              <a:buFont typeface="+mj-lt"/>
              <a:buAutoNum type="alphaUcPeriod"/>
            </a:pPr>
            <a:endParaRPr lang="en-US" altLang="en-US" dirty="0">
              <a:latin typeface="Calibri" panose="020F0502020204030204" pitchFamily="34" charset="0"/>
            </a:endParaRPr>
          </a:p>
          <a:p>
            <a:pPr marL="514350" indent="-514350" eaLnBrk="1" hangingPunct="1">
              <a:buFont typeface="+mj-lt"/>
              <a:buAutoNum type="alphaUcPeriod"/>
            </a:pPr>
            <a:r>
              <a:rPr lang="en-US" altLang="en-US" dirty="0">
                <a:latin typeface="Calibri" panose="020F0502020204030204" pitchFamily="34" charset="0"/>
              </a:rPr>
              <a:t>Poor</a:t>
            </a:r>
          </a:p>
        </p:txBody>
      </p:sp>
    </p:spTree>
    <p:extLst>
      <p:ext uri="{BB962C8B-B14F-4D97-AF65-F5344CB8AC3E}">
        <p14:creationId xmlns:p14="http://schemas.microsoft.com/office/powerpoint/2010/main" val="2253135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/>
          </p:cNvSpPr>
          <p:nvPr>
            <p:ph type="title" idx="4294967295"/>
          </p:nvPr>
        </p:nvSpPr>
        <p:spPr>
          <a:xfrm>
            <a:off x="609600" y="20053"/>
            <a:ext cx="10972800" cy="1143000"/>
          </a:xfrm>
        </p:spPr>
        <p:txBody>
          <a:bodyPr/>
          <a:lstStyle/>
          <a:p>
            <a:pPr eaLnBrk="1" hangingPunct="1"/>
            <a:r>
              <a:rPr lang="en-US" altLang="en-US" sz="4000" dirty="0" err="1">
                <a:solidFill>
                  <a:srgbClr val="FF0000"/>
                </a:solidFill>
                <a:latin typeface="Calibri" panose="020F0502020204030204" pitchFamily="34" charset="0"/>
              </a:rPr>
              <a:t>Plickers</a:t>
            </a:r>
            <a:r>
              <a:rPr lang="en-US" altLang="en-US" sz="4000" dirty="0">
                <a:solidFill>
                  <a:srgbClr val="FF0000"/>
                </a:solidFill>
                <a:latin typeface="Calibri" panose="020F0502020204030204" pitchFamily="34" charset="0"/>
              </a:rPr>
              <a:t>:</a:t>
            </a:r>
            <a:r>
              <a:rPr lang="en-US" altLang="en-US" sz="4000" dirty="0">
                <a:latin typeface="Calibri" panose="020F0502020204030204" pitchFamily="34" charset="0"/>
              </a:rPr>
              <a:t> Question 5</a:t>
            </a:r>
          </a:p>
        </p:txBody>
      </p:sp>
      <p:sp>
        <p:nvSpPr>
          <p:cNvPr id="11266" name="Rectangle 3"/>
          <p:cNvSpPr>
            <a:spLocks noGrp="1"/>
          </p:cNvSpPr>
          <p:nvPr>
            <p:ph type="body" idx="4294967295"/>
          </p:nvPr>
        </p:nvSpPr>
        <p:spPr>
          <a:xfrm>
            <a:off x="1295400" y="990600"/>
            <a:ext cx="10515600" cy="51816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dirty="0">
                <a:latin typeface="Calibri" panose="020F0502020204030204" pitchFamily="34" charset="0"/>
              </a:rPr>
              <a:t>What is your experience of using the Linux operating system?</a:t>
            </a:r>
          </a:p>
          <a:p>
            <a:pPr marL="0" indent="0" eaLnBrk="1" hangingPunct="1">
              <a:buNone/>
            </a:pPr>
            <a:r>
              <a:rPr lang="en-US" altLang="en-US" dirty="0">
                <a:latin typeface="Calibri" panose="020F0502020204030204" pitchFamily="34" charset="0"/>
              </a:rPr>
              <a:t> </a:t>
            </a:r>
          </a:p>
          <a:p>
            <a:pPr marL="514350" indent="-514350" eaLnBrk="1" hangingPunct="1">
              <a:buFont typeface="+mj-lt"/>
              <a:buAutoNum type="alphaUcPeriod"/>
            </a:pPr>
            <a:r>
              <a:rPr lang="en-US" altLang="en-US" dirty="0">
                <a:latin typeface="Calibri" panose="020F0502020204030204" pitchFamily="34" charset="0"/>
              </a:rPr>
              <a:t>Very Good</a:t>
            </a:r>
          </a:p>
          <a:p>
            <a:pPr marL="514350" indent="-514350" eaLnBrk="1" hangingPunct="1">
              <a:buFont typeface="+mj-lt"/>
              <a:buAutoNum type="alphaUcPeriod"/>
            </a:pPr>
            <a:endParaRPr lang="en-US" altLang="en-US" dirty="0">
              <a:latin typeface="Calibri" panose="020F0502020204030204" pitchFamily="34" charset="0"/>
            </a:endParaRPr>
          </a:p>
          <a:p>
            <a:pPr marL="514350" indent="-514350" eaLnBrk="1" hangingPunct="1">
              <a:buFont typeface="+mj-lt"/>
              <a:buAutoNum type="alphaUcPeriod"/>
            </a:pPr>
            <a:r>
              <a:rPr lang="en-US" altLang="en-US" dirty="0">
                <a:latin typeface="Calibri" panose="020F0502020204030204" pitchFamily="34" charset="0"/>
              </a:rPr>
              <a:t>Good </a:t>
            </a:r>
          </a:p>
          <a:p>
            <a:pPr marL="514350" indent="-514350" eaLnBrk="1" hangingPunct="1">
              <a:buFont typeface="+mj-lt"/>
              <a:buAutoNum type="alphaUcPeriod"/>
            </a:pPr>
            <a:endParaRPr lang="en-US" altLang="en-US" dirty="0">
              <a:latin typeface="Calibri" panose="020F0502020204030204" pitchFamily="34" charset="0"/>
            </a:endParaRPr>
          </a:p>
          <a:p>
            <a:pPr marL="514350" indent="-514350" eaLnBrk="1" hangingPunct="1">
              <a:buFont typeface="+mj-lt"/>
              <a:buAutoNum type="alphaUcPeriod"/>
            </a:pPr>
            <a:r>
              <a:rPr lang="en-US" altLang="en-US" dirty="0">
                <a:latin typeface="Calibri" panose="020F0502020204030204" pitchFamily="34" charset="0"/>
              </a:rPr>
              <a:t>Fair</a:t>
            </a:r>
          </a:p>
          <a:p>
            <a:pPr marL="514350" indent="-514350" eaLnBrk="1" hangingPunct="1">
              <a:buFont typeface="+mj-lt"/>
              <a:buAutoNum type="alphaUcPeriod"/>
            </a:pPr>
            <a:endParaRPr lang="en-US" altLang="en-US" dirty="0">
              <a:latin typeface="Calibri" panose="020F0502020204030204" pitchFamily="34" charset="0"/>
            </a:endParaRPr>
          </a:p>
          <a:p>
            <a:pPr marL="514350" indent="-514350" eaLnBrk="1" hangingPunct="1">
              <a:buFont typeface="+mj-lt"/>
              <a:buAutoNum type="alphaUcPeriod"/>
            </a:pPr>
            <a:r>
              <a:rPr lang="en-US" altLang="en-US" dirty="0">
                <a:latin typeface="Calibri" panose="020F0502020204030204" pitchFamily="34" charset="0"/>
              </a:rPr>
              <a:t>Poor</a:t>
            </a:r>
          </a:p>
        </p:txBody>
      </p:sp>
    </p:spTree>
    <p:extLst>
      <p:ext uri="{BB962C8B-B14F-4D97-AF65-F5344CB8AC3E}">
        <p14:creationId xmlns:p14="http://schemas.microsoft.com/office/powerpoint/2010/main" val="1658102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/>
          </p:cNvSpPr>
          <p:nvPr>
            <p:ph type="title" idx="4294967295"/>
          </p:nvPr>
        </p:nvSpPr>
        <p:spPr>
          <a:xfrm>
            <a:off x="609600" y="20053"/>
            <a:ext cx="10972800" cy="1143000"/>
          </a:xfrm>
        </p:spPr>
        <p:txBody>
          <a:bodyPr/>
          <a:lstStyle/>
          <a:p>
            <a:pPr eaLnBrk="1" hangingPunct="1"/>
            <a:r>
              <a:rPr lang="en-US" altLang="en-US" sz="4000" dirty="0" err="1">
                <a:solidFill>
                  <a:srgbClr val="FF0000"/>
                </a:solidFill>
                <a:latin typeface="Calibri" panose="020F0502020204030204" pitchFamily="34" charset="0"/>
              </a:rPr>
              <a:t>Plickers</a:t>
            </a:r>
            <a:r>
              <a:rPr lang="en-US" altLang="en-US" sz="4000" dirty="0">
                <a:solidFill>
                  <a:srgbClr val="FF0000"/>
                </a:solidFill>
                <a:latin typeface="Calibri" panose="020F0502020204030204" pitchFamily="34" charset="0"/>
              </a:rPr>
              <a:t>:</a:t>
            </a:r>
            <a:r>
              <a:rPr lang="en-US" altLang="en-US" sz="4000" dirty="0">
                <a:latin typeface="Calibri" panose="020F0502020204030204" pitchFamily="34" charset="0"/>
              </a:rPr>
              <a:t> Question 6</a:t>
            </a:r>
          </a:p>
        </p:txBody>
      </p:sp>
      <p:sp>
        <p:nvSpPr>
          <p:cNvPr id="4" name="Rectangle 3"/>
          <p:cNvSpPr txBox="1">
            <a:spLocks/>
          </p:cNvSpPr>
          <p:nvPr/>
        </p:nvSpPr>
        <p:spPr bwMode="auto">
          <a:xfrm>
            <a:off x="1600200" y="1219200"/>
            <a:ext cx="10287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9pPr>
          </a:lstStyle>
          <a:p>
            <a:pPr marL="0" indent="0" eaLnBrk="1" hangingPunct="1">
              <a:buNone/>
            </a:pPr>
            <a:r>
              <a:rPr lang="en-US" altLang="en-US" kern="0" dirty="0">
                <a:latin typeface="Calibri" panose="020F0502020204030204" pitchFamily="34" charset="0"/>
              </a:rPr>
              <a:t>Have you taken Dr. Qin’s COMP2710, COMP3000, COMP4300, or COMP4710?</a:t>
            </a:r>
          </a:p>
          <a:p>
            <a:pPr marL="0" indent="0" eaLnBrk="1" hangingPunct="1">
              <a:buNone/>
            </a:pPr>
            <a:endParaRPr lang="en-US" altLang="en-US" kern="0" dirty="0">
              <a:latin typeface="Calibri" panose="020F0502020204030204" pitchFamily="34" charset="0"/>
            </a:endParaRPr>
          </a:p>
          <a:p>
            <a:pPr marL="514350" indent="-514350" eaLnBrk="1" hangingPunct="1">
              <a:buFont typeface="+mj-lt"/>
              <a:buAutoNum type="alphaUcPeriod"/>
            </a:pPr>
            <a:r>
              <a:rPr lang="en-US" altLang="en-US" kern="0" dirty="0">
                <a:latin typeface="Calibri" panose="020F0502020204030204" pitchFamily="34" charset="0"/>
              </a:rPr>
              <a:t>Yes</a:t>
            </a:r>
          </a:p>
          <a:p>
            <a:pPr marL="514350" indent="-514350" eaLnBrk="1" hangingPunct="1">
              <a:buFont typeface="+mj-lt"/>
              <a:buAutoNum type="alphaUcPeriod"/>
            </a:pPr>
            <a:endParaRPr lang="en-US" altLang="en-US" kern="0" dirty="0">
              <a:latin typeface="Calibri" panose="020F0502020204030204" pitchFamily="34" charset="0"/>
            </a:endParaRPr>
          </a:p>
          <a:p>
            <a:pPr marL="514350" indent="-514350" eaLnBrk="1" hangingPunct="1">
              <a:buFont typeface="+mj-lt"/>
              <a:buAutoNum type="alphaUcPeriod"/>
            </a:pPr>
            <a:r>
              <a:rPr lang="en-US" altLang="en-US" kern="0" dirty="0">
                <a:latin typeface="Calibri" panose="020F050202020403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051069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2819400" y="1295400"/>
            <a:ext cx="685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127F1F9-3963-4821-8518-06BF0DA1BEA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" y="3717"/>
            <a:ext cx="11191875" cy="6762750"/>
          </a:xfrm>
          <a:prstGeom prst="rect">
            <a:avLst/>
          </a:prstGeom>
        </p:spPr>
      </p:pic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4724400" y="6172200"/>
            <a:ext cx="914400" cy="307975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819400" y="1295400"/>
            <a:ext cx="685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127F1F9-3963-4821-8518-06BF0DA1BEA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576"/>
            <a:ext cx="12192000" cy="773507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43D8374-86B3-402F-BB81-43E47E7FF31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0"/>
            <a:ext cx="11639550" cy="67101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70" y="838200"/>
            <a:ext cx="11604509" cy="408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9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Piazza Awards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46304"/>
            <a:ext cx="3733800" cy="4525963"/>
          </a:xfrm>
        </p:spPr>
        <p:txBody>
          <a:bodyPr/>
          <a:lstStyle/>
          <a:p>
            <a:r>
              <a:rPr lang="en-US" dirty="0"/>
              <a:t>Andrew Stephen</a:t>
            </a:r>
          </a:p>
          <a:p>
            <a:endParaRPr lang="en-US" dirty="0"/>
          </a:p>
          <a:p>
            <a:r>
              <a:rPr lang="en-US" dirty="0"/>
              <a:t>Andrew Toomey</a:t>
            </a:r>
          </a:p>
          <a:p>
            <a:endParaRPr lang="en-US" dirty="0"/>
          </a:p>
          <a:p>
            <a:r>
              <a:rPr lang="en-US" dirty="0"/>
              <a:t>Brianna Roberts</a:t>
            </a:r>
          </a:p>
          <a:p>
            <a:endParaRPr lang="en-US" dirty="0"/>
          </a:p>
          <a:p>
            <a:r>
              <a:rPr lang="en-US" dirty="0"/>
              <a:t>Cory Evans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2743200"/>
            <a:ext cx="1371600" cy="2854842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5257800" y="1546304"/>
            <a:ext cx="3733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9pPr>
          </a:lstStyle>
          <a:p>
            <a:r>
              <a:rPr lang="en-US" kern="0" dirty="0"/>
              <a:t>Jeremy Shepard</a:t>
            </a:r>
          </a:p>
          <a:p>
            <a:endParaRPr lang="en-US" kern="0" dirty="0"/>
          </a:p>
          <a:p>
            <a:r>
              <a:rPr lang="en-US" kern="0" dirty="0"/>
              <a:t>Mary Vo</a:t>
            </a:r>
          </a:p>
          <a:p>
            <a:endParaRPr lang="en-US" kern="0" dirty="0"/>
          </a:p>
          <a:p>
            <a:r>
              <a:rPr lang="en-US" kern="0" dirty="0"/>
              <a:t>Payton Walker</a:t>
            </a:r>
          </a:p>
          <a:p>
            <a:endParaRPr lang="en-US" kern="0" dirty="0"/>
          </a:p>
          <a:p>
            <a:r>
              <a:rPr lang="en-US" kern="0" dirty="0"/>
              <a:t>Xizhi </a:t>
            </a:r>
            <a:r>
              <a:rPr lang="en-US" kern="0" dirty="0" err="1"/>
              <a:t>Geng</a:t>
            </a:r>
            <a:endParaRPr lang="en-US" kern="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484" y="512066"/>
            <a:ext cx="1811144" cy="1811144"/>
          </a:xfrm>
          <a:prstGeom prst="rect">
            <a:avLst/>
          </a:prstGeom>
        </p:spPr>
      </p:pic>
      <p:pic>
        <p:nvPicPr>
          <p:cNvPr id="1026" name="DefaultOcx"/>
          <p:cNvPicPr preferRelativeResize="0">
            <a:picLocks noChangeArrowheads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667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HTMLCheckbox1"/>
          <p:cNvPicPr preferRelativeResize="0">
            <a:picLocks noChangeArrowheads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667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HTMLCheckbox2"/>
          <p:cNvPicPr preferRelativeResize="0">
            <a:picLocks noChangeArrowheads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667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HTMLCheckbox3"/>
          <p:cNvPicPr preferRelativeResize="0">
            <a:picLocks noChangeArrowheads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667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HTMLCheckbox4"/>
          <p:cNvPicPr preferRelativeResize="0">
            <a:picLocks noChangeArrowheads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667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HTMLCheckbox5"/>
          <p:cNvPicPr preferRelativeResize="0">
            <a:picLocks noChangeArrowheads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667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HTMLCheckbox6"/>
          <p:cNvPicPr preferRelativeResize="0">
            <a:picLocks noChangeArrowheads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667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HTMLCheckbox7"/>
          <p:cNvPicPr preferRelativeResize="0">
            <a:picLocks noChangeArrowheads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667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0455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706562"/>
          </a:xfrm>
        </p:spPr>
        <p:txBody>
          <a:bodyPr/>
          <a:lstStyle/>
          <a:p>
            <a:r>
              <a:rPr lang="en-US" dirty="0"/>
              <a:t>COMP3500 Fall’16 </a:t>
            </a:r>
            <a:br>
              <a:rPr lang="en-US" dirty="0"/>
            </a:br>
            <a:r>
              <a:rPr lang="en-US" dirty="0"/>
              <a:t>Student Feedback on </a:t>
            </a:r>
            <a:r>
              <a:rPr lang="en-US" dirty="0" err="1"/>
              <a:t>Plickers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AFC114F-D431-4598-A534-4A959ED9676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79" y="1941513"/>
            <a:ext cx="11750909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37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0641E5-C7F1-4F0E-9184-DA34D9BA65D6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460087" y="76199"/>
            <a:ext cx="7999412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alibri" pitchFamily="34" charset="0"/>
              </a:rPr>
              <a:t>Why Study Operating Systems?</a:t>
            </a:r>
          </a:p>
        </p:txBody>
      </p:sp>
      <p:sp>
        <p:nvSpPr>
          <p:cNvPr id="8196" name="Rectangle 5"/>
          <p:cNvSpPr>
            <a:spLocks noChangeArrowheads="1"/>
          </p:cNvSpPr>
          <p:nvPr/>
        </p:nvSpPr>
        <p:spPr bwMode="auto">
          <a:xfrm>
            <a:off x="1524001" y="1936107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graphicFrame>
        <p:nvGraphicFramePr>
          <p:cNvPr id="117820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343347"/>
              </p:ext>
            </p:extLst>
          </p:nvPr>
        </p:nvGraphicFramePr>
        <p:xfrm>
          <a:off x="304800" y="1100871"/>
          <a:ext cx="11582400" cy="5638800"/>
        </p:xfrm>
        <a:graphic>
          <a:graphicData uri="http://schemas.openxmlformats.org/drawingml/2006/table">
            <a:tbl>
              <a:tblPr/>
              <a:tblGrid>
                <a:gridCol w="1891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90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25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itchFamily="18" charset="0"/>
                        </a:rPr>
                        <a:t>Position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45711" marB="4571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800" b="0" i="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Software Development Engineer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45711" marB="4571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itchFamily="18" charset="0"/>
                        </a:rPr>
                        <a:t>Location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45711" marB="4571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itchFamily="18" charset="0"/>
                        </a:rPr>
                        <a:t>Redmond, WA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45711" marB="4571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5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itchFamily="18" charset="0"/>
                        </a:rPr>
                        <a:t>Company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45711" marB="4571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itchFamily="18" charset="0"/>
                        </a:rPr>
                        <a:t> Microsoft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45711" marB="4571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1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itchFamily="18" charset="0"/>
                        </a:rPr>
                        <a:t>Part of the Job Description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45711" marB="4571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We are a small team that works on the </a:t>
                      </a:r>
                      <a:r>
                        <a:rPr lang="en-US" sz="2800" b="0" i="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core features of SQL Server</a:t>
                      </a: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including programmability, query execution, query optimization, storage, transactions, recovery, high availability, etc. 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3-5 years of hands on software development.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3+ years’ experience C/C++/C#/Java coding skills.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Strong Knowledge in distributed systems, databases, query processing, query optimization, cloud computing, </a:t>
                      </a:r>
                      <a:r>
                        <a:rPr lang="en-US" sz="2800" b="0" i="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operating systems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45711" marB="4571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2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65918"/>
            <a:ext cx="35052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9858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E80C286-E725-4E11-B2AC-A4F5A027015A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5188" y="76200"/>
            <a:ext cx="7999412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alibri" pitchFamily="34" charset="0"/>
              </a:rPr>
              <a:t>Why Study Operating Systems?</a:t>
            </a:r>
            <a:endParaRPr lang="en-US" altLang="en-US" dirty="0"/>
          </a:p>
        </p:txBody>
      </p:sp>
      <p:sp>
        <p:nvSpPr>
          <p:cNvPr id="9220" name="Rectangle 3"/>
          <p:cNvSpPr>
            <a:spLocks noChangeArrowheads="1"/>
          </p:cNvSpPr>
          <p:nvPr/>
        </p:nvSpPr>
        <p:spPr bwMode="auto">
          <a:xfrm>
            <a:off x="1524001" y="1936107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graphicFrame>
        <p:nvGraphicFramePr>
          <p:cNvPr id="125977" name="Group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839223"/>
              </p:ext>
            </p:extLst>
          </p:nvPr>
        </p:nvGraphicFramePr>
        <p:xfrm>
          <a:off x="228600" y="1143000"/>
          <a:ext cx="11811000" cy="5612831"/>
        </p:xfrm>
        <a:graphic>
          <a:graphicData uri="http://schemas.openxmlformats.org/drawingml/2006/table">
            <a:tbl>
              <a:tblPr/>
              <a:tblGrid>
                <a:gridCol w="192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81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2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itchFamily="18" charset="0"/>
                        </a:rPr>
                        <a:t>Position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Times New Roman" pitchFamily="18" charset="0"/>
                        </a:rPr>
                        <a:t>Software Engineer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2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itchFamily="18" charset="0"/>
                        </a:rPr>
                        <a:t>Location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itchFamily="18" charset="0"/>
                        </a:rPr>
                        <a:t>San Francisco, CA</a:t>
                      </a: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2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itchFamily="18" charset="0"/>
                        </a:rPr>
                        <a:t>Company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itchFamily="18" charset="0"/>
                        </a:rPr>
                        <a:t>Ebay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84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itchFamily="18" charset="0"/>
                        </a:rPr>
                        <a:t>Part of the Job Description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The ideal candidate has experience 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building APIs to be consumed by website, mobile clients and third parties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. You will be working on building services that form the backbone of one of the highest traffic ecommerce destinations. Qualifications include: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3-4 years experience in Python, Java, C++, Ruby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Experience in building REST and/or XML APIs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Knowledge in Object-Oriented Design Principles, Data Structures, Algorithms, relational databases, SQL, 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Operating Systems</a:t>
                      </a: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238" name="Picture 2" descr="http://upload.wikimedia.org/wikipedia/commons/thumb/1/1b/EBay_logo.svg/318px-EBa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1" y="284732"/>
            <a:ext cx="1905000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DB85B53-634F-40C6-A500-7653ABDF6134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4192588" y="55680"/>
            <a:ext cx="7999412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alibri" pitchFamily="34" charset="0"/>
              </a:rPr>
              <a:t>Why Study Operating Systems?</a:t>
            </a:r>
            <a:endParaRPr lang="en-US" altLang="en-US" dirty="0"/>
          </a:p>
        </p:txBody>
      </p:sp>
      <p:sp>
        <p:nvSpPr>
          <p:cNvPr id="10244" name="Rectangle 3"/>
          <p:cNvSpPr>
            <a:spLocks noChangeArrowheads="1"/>
          </p:cNvSpPr>
          <p:nvPr/>
        </p:nvSpPr>
        <p:spPr bwMode="auto">
          <a:xfrm>
            <a:off x="1524001" y="1936107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245" name="Rectangle 23"/>
          <p:cNvSpPr>
            <a:spLocks noChangeArrowheads="1"/>
          </p:cNvSpPr>
          <p:nvPr/>
        </p:nvSpPr>
        <p:spPr bwMode="auto">
          <a:xfrm>
            <a:off x="1524001" y="2185344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graphicFrame>
        <p:nvGraphicFramePr>
          <p:cNvPr id="128084" name="Group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36160"/>
              </p:ext>
            </p:extLst>
          </p:nvPr>
        </p:nvGraphicFramePr>
        <p:xfrm>
          <a:off x="228600" y="1066801"/>
          <a:ext cx="11734800" cy="5585141"/>
        </p:xfrm>
        <a:graphic>
          <a:graphicData uri="http://schemas.openxmlformats.org/drawingml/2006/table">
            <a:tbl>
              <a:tblPr/>
              <a:tblGrid>
                <a:gridCol w="1916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17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1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Position</a:t>
                      </a: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Mainframe Systems Engineer 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at the high-performance group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Location</a:t>
                      </a: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Columbus, OH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1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Company</a:t>
                      </a: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JPMorgan Chase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06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Part of the Job Description</a:t>
                      </a: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This individual will be responsible for engineering support of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JPMC's Operating systems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and subsystems, which include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zSeries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, JES2, and 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Unix Systems Services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Requirements: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experience installing, configuring, implementing, tuning, and debugging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zSeries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operating system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hands-on experience in a 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z/OS operating system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environment using JES2. 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experience in 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Unix Systems Services</a:t>
                      </a: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63" name="Picture 2" descr="http://www.columbusmuseum.org/monet_education/images/JPMorgan_Chase_color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0318"/>
            <a:ext cx="40386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B2FBA02-7F9B-4ACD-8AE2-ECCBC8FBEC80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2135188" y="76200"/>
            <a:ext cx="7999412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alibri" pitchFamily="34" charset="0"/>
              </a:rPr>
              <a:t>Why Study Operating Systems?</a:t>
            </a:r>
            <a:endParaRPr lang="en-US" altLang="en-US" dirty="0"/>
          </a:p>
        </p:txBody>
      </p:sp>
      <p:sp>
        <p:nvSpPr>
          <p:cNvPr id="11268" name="Rectangle 3"/>
          <p:cNvSpPr>
            <a:spLocks noChangeArrowheads="1"/>
          </p:cNvSpPr>
          <p:nvPr/>
        </p:nvSpPr>
        <p:spPr bwMode="auto">
          <a:xfrm>
            <a:off x="1524001" y="1936107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269" name="Rectangle 23"/>
          <p:cNvSpPr>
            <a:spLocks noChangeArrowheads="1"/>
          </p:cNvSpPr>
          <p:nvPr/>
        </p:nvSpPr>
        <p:spPr bwMode="auto">
          <a:xfrm>
            <a:off x="1524001" y="2185344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11270" name="Picture 22" descr="google_s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32" y="76200"/>
            <a:ext cx="2025068" cy="834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8084" name="Group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223516"/>
              </p:ext>
            </p:extLst>
          </p:nvPr>
        </p:nvGraphicFramePr>
        <p:xfrm>
          <a:off x="381000" y="1066800"/>
          <a:ext cx="11430000" cy="5570659"/>
        </p:xfrm>
        <a:graphic>
          <a:graphicData uri="http://schemas.openxmlformats.org/drawingml/2006/table">
            <a:tbl>
              <a:tblPr/>
              <a:tblGrid>
                <a:gridCol w="1867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2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itchFamily="18" charset="0"/>
                        </a:rPr>
                        <a:t>Position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Times New Roman" pitchFamily="18" charset="0"/>
                        </a:rPr>
                        <a:t>Data Center Test Engineer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Times New Roman" pitchFamily="18" charset="0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itchFamily="18" charset="0"/>
                        </a:rPr>
                        <a:t>Location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Council Bluffs, IA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itchFamily="18" charset="0"/>
                        </a:rPr>
                        <a:t>Company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Times New Roman" pitchFamily="18" charset="0"/>
                        </a:rPr>
                        <a:t> Google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61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itchFamily="18" charset="0"/>
                        </a:rPr>
                        <a:t>Part of the Job Description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Responsibilities: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Define, plan, and set up test environments and infrastructure to test PC and network solutions in a Data Center.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Plan, execute, and document tests to verify and validate systems integration, expose issues, and identify root causes.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Requirements: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BS degree in Computer, Electrical, Software Engineering, Computer Science or equivalent practical experience.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 years of experience with 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Linux or Unix operating systems.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45723" marB="4572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C83516C-1618-47F0-A818-4EAC85172ECF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76200"/>
            <a:ext cx="8763000" cy="1143000"/>
          </a:xfrm>
        </p:spPr>
        <p:txBody>
          <a:bodyPr/>
          <a:lstStyle/>
          <a:p>
            <a:pPr eaLnBrk="1" hangingPunct="1"/>
            <a:endParaRPr lang="en-US" altLang="en-US" dirty="0"/>
          </a:p>
        </p:txBody>
      </p:sp>
      <p:pic>
        <p:nvPicPr>
          <p:cNvPr id="1229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-76200"/>
            <a:ext cx="11734800" cy="6996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FD6529-FCC7-4A65-B81B-BE8C43E25E40}" type="slidenum">
              <a:rPr lang="en-US"/>
              <a:pPr>
                <a:defRPr/>
              </a:pPr>
              <a:t>25</a:t>
            </a:fld>
            <a:endParaRPr lang="en-US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12235078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1143000"/>
          </a:xfrm>
        </p:spPr>
        <p:txBody>
          <a:bodyPr/>
          <a:lstStyle/>
          <a:p>
            <a:r>
              <a:rPr lang="en-US" altLang="en-US" dirty="0">
                <a:latin typeface="Calibri" pitchFamily="34" charset="0"/>
              </a:rPr>
              <a:t>Operating Systems are Everywhere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1795463"/>
            <a:ext cx="5588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738" y="1795464"/>
            <a:ext cx="5549900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7" name="Picture 5" descr="http://blogs-images.forbes.com/davefeinleib/files/2012/07/Big-Data-Trends.003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00" y="1795463"/>
            <a:ext cx="5588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75" y="1762125"/>
            <a:ext cx="5588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00" y="1752600"/>
            <a:ext cx="5608638" cy="420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3AB951-C0AB-4CE7-8DBE-825E3523841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8499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11111E-6 L -0.3092 -0.2006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49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69" y="-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8499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-0.00156 -0.1986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4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8499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11111E-6 L 0.30972 -0.2006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849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86" y="-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8499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0 L -0.31007 0.1819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03" y="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4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4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8499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96296E-6 L 0.00035 0.1824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849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itchFamily="34" charset="0"/>
                <a:ea typeface="ＭＳ Ｐゴシック" pitchFamily="34" charset="-128"/>
              </a:rPr>
              <a:t>Your Future Career</a:t>
            </a:r>
          </a:p>
        </p:txBody>
      </p:sp>
      <p:sp>
        <p:nvSpPr>
          <p:cNvPr id="15363" name="Rectangle 31"/>
          <p:cNvSpPr>
            <a:spLocks noChangeArrowheads="1"/>
          </p:cNvSpPr>
          <p:nvPr/>
        </p:nvSpPr>
        <p:spPr bwMode="auto">
          <a:xfrm>
            <a:off x="2667000" y="1371601"/>
            <a:ext cx="7086600" cy="544513"/>
          </a:xfrm>
          <a:prstGeom prst="rect">
            <a:avLst/>
          </a:prstGeom>
          <a:solidFill>
            <a:srgbClr val="CCFFFF"/>
          </a:solidFill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800">
                <a:solidFill>
                  <a:srgbClr val="FF581D"/>
                </a:solidFill>
                <a:latin typeface="Calibri" pitchFamily="34" charset="0"/>
                <a:ea typeface="ＭＳ Ｐゴシック" pitchFamily="34" charset="-128"/>
                <a:cs typeface="Times New Roman" pitchFamily="18" charset="0"/>
              </a:rPr>
              <a:t>Careers: Comp. Sci &amp; Eng., Electrical Eng.</a:t>
            </a:r>
            <a:endParaRPr lang="en-US" altLang="en-US" sz="2400">
              <a:solidFill>
                <a:srgbClr val="C00000"/>
              </a:solidFill>
              <a:latin typeface="Calibri" pitchFamily="34" charset="0"/>
              <a:ea typeface="ＭＳ Ｐゴシック" pitchFamily="34" charset="-128"/>
              <a:cs typeface="Arial" pitchFamily="34" charset="0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2362200" y="3116264"/>
            <a:ext cx="3124200" cy="1081087"/>
            <a:chOff x="838200" y="3116240"/>
            <a:chExt cx="3124200" cy="1080514"/>
          </a:xfrm>
        </p:grpSpPr>
        <p:sp>
          <p:nvSpPr>
            <p:cNvPr id="15386" name="Rectangle 17"/>
            <p:cNvSpPr>
              <a:spLocks noChangeArrowheads="1"/>
            </p:cNvSpPr>
            <p:nvPr/>
          </p:nvSpPr>
          <p:spPr bwMode="auto">
            <a:xfrm>
              <a:off x="838200" y="3733800"/>
              <a:ext cx="3124200" cy="462954"/>
            </a:xfrm>
            <a:prstGeom prst="rect">
              <a:avLst/>
            </a:prstGeom>
            <a:solidFill>
              <a:srgbClr val="FFEBF5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>
                  <a:latin typeface="Calibri" pitchFamily="34" charset="0"/>
                  <a:ea typeface="ＭＳ Ｐゴシック" pitchFamily="34" charset="-128"/>
                  <a:cs typeface="Times New Roman" pitchFamily="18" charset="0"/>
                </a:rPr>
                <a:t>Programming skills</a:t>
              </a:r>
            </a:p>
          </p:txBody>
        </p:sp>
        <p:sp>
          <p:nvSpPr>
            <p:cNvPr id="15387" name="AutoShape 14"/>
            <p:cNvSpPr>
              <a:spLocks noChangeArrowheads="1"/>
            </p:cNvSpPr>
            <p:nvPr/>
          </p:nvSpPr>
          <p:spPr bwMode="auto">
            <a:xfrm>
              <a:off x="2819400" y="3116240"/>
              <a:ext cx="533400" cy="609600"/>
            </a:xfrm>
            <a:prstGeom prst="upArrow">
              <a:avLst>
                <a:gd name="adj1" fmla="val 50000"/>
                <a:gd name="adj2" fmla="val 28571"/>
              </a:avLst>
            </a:prstGeom>
            <a:solidFill>
              <a:srgbClr val="CCFFFF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</p:grp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3848100" y="1946275"/>
            <a:ext cx="4991100" cy="1106488"/>
            <a:chOff x="2743200" y="1945944"/>
            <a:chExt cx="4267200" cy="1106521"/>
          </a:xfrm>
        </p:grpSpPr>
        <p:sp>
          <p:nvSpPr>
            <p:cNvPr id="15384" name="AutoShape 14"/>
            <p:cNvSpPr>
              <a:spLocks noChangeArrowheads="1"/>
            </p:cNvSpPr>
            <p:nvPr/>
          </p:nvSpPr>
          <p:spPr bwMode="auto">
            <a:xfrm>
              <a:off x="4572000" y="1945944"/>
              <a:ext cx="533400" cy="609229"/>
            </a:xfrm>
            <a:prstGeom prst="upArrow">
              <a:avLst>
                <a:gd name="adj1" fmla="val 50000"/>
                <a:gd name="adj2" fmla="val 28570"/>
              </a:avLst>
            </a:prstGeom>
            <a:solidFill>
              <a:srgbClr val="CCFFFF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  <p:sp>
          <p:nvSpPr>
            <p:cNvPr id="15385" name="Rectangle 25"/>
            <p:cNvSpPr>
              <a:spLocks noChangeArrowheads="1"/>
            </p:cNvSpPr>
            <p:nvPr/>
          </p:nvSpPr>
          <p:spPr bwMode="auto">
            <a:xfrm>
              <a:off x="2743200" y="2590800"/>
              <a:ext cx="4267200" cy="461665"/>
            </a:xfrm>
            <a:prstGeom prst="rect">
              <a:avLst/>
            </a:prstGeom>
            <a:solidFill>
              <a:srgbClr val="FFEBF5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>
                  <a:latin typeface="Calibri" pitchFamily="34" charset="0"/>
                  <a:ea typeface="ＭＳ Ｐゴシック" pitchFamily="34" charset="-128"/>
                  <a:cs typeface="Times New Roman" pitchFamily="18" charset="0"/>
                </a:rPr>
                <a:t>Phone and On-site Interviews</a:t>
              </a:r>
            </a:p>
          </p:txBody>
        </p:sp>
      </p:grpSp>
      <p:grpSp>
        <p:nvGrpSpPr>
          <p:cNvPr id="4" name="Group 44"/>
          <p:cNvGrpSpPr>
            <a:grpSpLocks/>
          </p:cNvGrpSpPr>
          <p:nvPr/>
        </p:nvGrpSpPr>
        <p:grpSpPr bwMode="auto">
          <a:xfrm>
            <a:off x="5867400" y="3082925"/>
            <a:ext cx="1905000" cy="1462088"/>
            <a:chOff x="4191000" y="3083256"/>
            <a:chExt cx="1905000" cy="1461471"/>
          </a:xfrm>
        </p:grpSpPr>
        <p:sp>
          <p:nvSpPr>
            <p:cNvPr id="15382" name="Rectangle 17"/>
            <p:cNvSpPr>
              <a:spLocks noChangeArrowheads="1"/>
            </p:cNvSpPr>
            <p:nvPr/>
          </p:nvSpPr>
          <p:spPr bwMode="auto">
            <a:xfrm>
              <a:off x="4191000" y="3714464"/>
              <a:ext cx="1905000" cy="830263"/>
            </a:xfrm>
            <a:prstGeom prst="rect">
              <a:avLst/>
            </a:prstGeom>
            <a:solidFill>
              <a:srgbClr val="FFEBF5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>
                  <a:latin typeface="Calibri" pitchFamily="34" charset="0"/>
                  <a:ea typeface="ＭＳ Ｐゴシック" pitchFamily="34" charset="-128"/>
                  <a:cs typeface="Times New Roman" pitchFamily="18" charset="0"/>
                </a:rPr>
                <a:t>Problem solving skills</a:t>
              </a:r>
            </a:p>
          </p:txBody>
        </p:sp>
        <p:sp>
          <p:nvSpPr>
            <p:cNvPr id="15383" name="AutoShape 14"/>
            <p:cNvSpPr>
              <a:spLocks noChangeArrowheads="1"/>
            </p:cNvSpPr>
            <p:nvPr/>
          </p:nvSpPr>
          <p:spPr bwMode="auto">
            <a:xfrm>
              <a:off x="4800600" y="3083256"/>
              <a:ext cx="533400" cy="609600"/>
            </a:xfrm>
            <a:prstGeom prst="upArrow">
              <a:avLst>
                <a:gd name="adj1" fmla="val 50000"/>
                <a:gd name="adj2" fmla="val 28571"/>
              </a:avLst>
            </a:prstGeom>
            <a:solidFill>
              <a:srgbClr val="CCFFFF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</p:grpSp>
      <p:grpSp>
        <p:nvGrpSpPr>
          <p:cNvPr id="5" name="Group 46"/>
          <p:cNvGrpSpPr>
            <a:grpSpLocks/>
          </p:cNvGrpSpPr>
          <p:nvPr/>
        </p:nvGrpSpPr>
        <p:grpSpPr bwMode="auto">
          <a:xfrm>
            <a:off x="8229600" y="3124201"/>
            <a:ext cx="1905000" cy="1071563"/>
            <a:chOff x="6477000" y="3124200"/>
            <a:chExt cx="1905000" cy="1071265"/>
          </a:xfrm>
        </p:grpSpPr>
        <p:sp>
          <p:nvSpPr>
            <p:cNvPr id="15380" name="Rectangle 17"/>
            <p:cNvSpPr>
              <a:spLocks noChangeArrowheads="1"/>
            </p:cNvSpPr>
            <p:nvPr/>
          </p:nvSpPr>
          <p:spPr bwMode="auto">
            <a:xfrm>
              <a:off x="6477000" y="3733800"/>
              <a:ext cx="1905000" cy="461665"/>
            </a:xfrm>
            <a:prstGeom prst="rect">
              <a:avLst/>
            </a:prstGeom>
            <a:solidFill>
              <a:srgbClr val="FFEBF5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>
                  <a:latin typeface="Calibri" pitchFamily="34" charset="0"/>
                  <a:ea typeface="ＭＳ Ｐゴシック" pitchFamily="34" charset="-128"/>
                  <a:cs typeface="Times New Roman" pitchFamily="18" charset="0"/>
                </a:rPr>
                <a:t>Personality</a:t>
              </a:r>
            </a:p>
          </p:txBody>
        </p:sp>
        <p:sp>
          <p:nvSpPr>
            <p:cNvPr id="15381" name="AutoShape 14"/>
            <p:cNvSpPr>
              <a:spLocks noChangeArrowheads="1"/>
            </p:cNvSpPr>
            <p:nvPr/>
          </p:nvSpPr>
          <p:spPr bwMode="auto">
            <a:xfrm>
              <a:off x="6553200" y="3124200"/>
              <a:ext cx="533400" cy="609600"/>
            </a:xfrm>
            <a:prstGeom prst="upArrow">
              <a:avLst>
                <a:gd name="adj1" fmla="val 50000"/>
                <a:gd name="adj2" fmla="val 28571"/>
              </a:avLst>
            </a:prstGeom>
            <a:solidFill>
              <a:srgbClr val="CCFFFF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</p:grpSp>
      <p:grpSp>
        <p:nvGrpSpPr>
          <p:cNvPr id="6" name="Group 47"/>
          <p:cNvGrpSpPr>
            <a:grpSpLocks/>
          </p:cNvGrpSpPr>
          <p:nvPr/>
        </p:nvGrpSpPr>
        <p:grpSpPr bwMode="auto">
          <a:xfrm>
            <a:off x="1828800" y="4267201"/>
            <a:ext cx="2743200" cy="2201863"/>
            <a:chOff x="304800" y="4253529"/>
            <a:chExt cx="2743200" cy="2200158"/>
          </a:xfrm>
        </p:grpSpPr>
        <p:sp>
          <p:nvSpPr>
            <p:cNvPr id="15378" name="Rectangle 17"/>
            <p:cNvSpPr>
              <a:spLocks noChangeArrowheads="1"/>
            </p:cNvSpPr>
            <p:nvPr/>
          </p:nvSpPr>
          <p:spPr bwMode="auto">
            <a:xfrm>
              <a:off x="304800" y="4884737"/>
              <a:ext cx="2743200" cy="1568950"/>
            </a:xfrm>
            <a:prstGeom prst="rect">
              <a:avLst/>
            </a:prstGeom>
            <a:solidFill>
              <a:srgbClr val="FFEBF5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>
                  <a:ea typeface="ＭＳ Ｐゴシック" pitchFamily="34" charset="-128"/>
                  <a:cs typeface="Times New Roman" pitchFamily="18" charset="0"/>
                </a:rPr>
                <a:t>COMP2710: Quickly learn a new programming language</a:t>
              </a:r>
            </a:p>
          </p:txBody>
        </p:sp>
        <p:sp>
          <p:nvSpPr>
            <p:cNvPr id="15379" name="AutoShape 14"/>
            <p:cNvSpPr>
              <a:spLocks noChangeArrowheads="1"/>
            </p:cNvSpPr>
            <p:nvPr/>
          </p:nvSpPr>
          <p:spPr bwMode="auto">
            <a:xfrm>
              <a:off x="1219200" y="4253529"/>
              <a:ext cx="533400" cy="609600"/>
            </a:xfrm>
            <a:prstGeom prst="upArrow">
              <a:avLst>
                <a:gd name="adj1" fmla="val 50000"/>
                <a:gd name="adj2" fmla="val 28571"/>
              </a:avLst>
            </a:prstGeom>
            <a:solidFill>
              <a:srgbClr val="CCFFFF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</p:grpSp>
      <p:grpSp>
        <p:nvGrpSpPr>
          <p:cNvPr id="7" name="Group 48"/>
          <p:cNvGrpSpPr>
            <a:grpSpLocks/>
          </p:cNvGrpSpPr>
          <p:nvPr/>
        </p:nvGrpSpPr>
        <p:grpSpPr bwMode="auto">
          <a:xfrm>
            <a:off x="4724400" y="4267200"/>
            <a:ext cx="2209800" cy="1462088"/>
            <a:chOff x="3048000" y="4267200"/>
            <a:chExt cx="2209800" cy="1462205"/>
          </a:xfrm>
        </p:grpSpPr>
        <p:sp>
          <p:nvSpPr>
            <p:cNvPr id="15376" name="Rectangle 17"/>
            <p:cNvSpPr>
              <a:spLocks noChangeArrowheads="1"/>
            </p:cNvSpPr>
            <p:nvPr/>
          </p:nvSpPr>
          <p:spPr bwMode="auto">
            <a:xfrm>
              <a:off x="3048000" y="4898408"/>
              <a:ext cx="2209800" cy="830997"/>
            </a:xfrm>
            <a:prstGeom prst="rect">
              <a:avLst/>
            </a:prstGeom>
            <a:solidFill>
              <a:srgbClr val="FFEBF5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>
                  <a:latin typeface="Calibri" pitchFamily="34" charset="0"/>
                  <a:ea typeface="ＭＳ Ｐゴシック" pitchFamily="34" charset="-128"/>
                  <a:cs typeface="Times New Roman" pitchFamily="18" charset="0"/>
                </a:rPr>
                <a:t>Programming experience</a:t>
              </a:r>
            </a:p>
          </p:txBody>
        </p:sp>
        <p:sp>
          <p:nvSpPr>
            <p:cNvPr id="15377" name="AutoShape 14"/>
            <p:cNvSpPr>
              <a:spLocks noChangeArrowheads="1"/>
            </p:cNvSpPr>
            <p:nvPr/>
          </p:nvSpPr>
          <p:spPr bwMode="auto">
            <a:xfrm>
              <a:off x="3276600" y="4267200"/>
              <a:ext cx="533400" cy="609600"/>
            </a:xfrm>
            <a:prstGeom prst="upArrow">
              <a:avLst>
                <a:gd name="adj1" fmla="val 50000"/>
                <a:gd name="adj2" fmla="val 28571"/>
              </a:avLst>
            </a:prstGeom>
            <a:solidFill>
              <a:srgbClr val="CCFFFF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50" name="AutoShape 13"/>
          <p:cNvSpPr>
            <a:spLocks noChangeArrowheads="1"/>
          </p:cNvSpPr>
          <p:nvPr/>
        </p:nvSpPr>
        <p:spPr bwMode="auto">
          <a:xfrm>
            <a:off x="5181600" y="3429000"/>
            <a:ext cx="609600" cy="533400"/>
          </a:xfrm>
          <a:prstGeom prst="sun">
            <a:avLst>
              <a:gd name="adj" fmla="val 25000"/>
            </a:avLst>
          </a:prstGeom>
          <a:solidFill>
            <a:srgbClr val="CC0000"/>
          </a:solidFill>
          <a:ln w="22225">
            <a:solidFill>
              <a:srgbClr val="CC0000"/>
            </a:solidFill>
            <a:miter lim="800000"/>
            <a:headEnd/>
            <a:tailEnd type="none" w="sm" len="med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rebuchet MS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51" name="AutoShape 13"/>
          <p:cNvSpPr>
            <a:spLocks noChangeArrowheads="1"/>
          </p:cNvSpPr>
          <p:nvPr/>
        </p:nvSpPr>
        <p:spPr bwMode="auto">
          <a:xfrm>
            <a:off x="7467600" y="3429000"/>
            <a:ext cx="609600" cy="533400"/>
          </a:xfrm>
          <a:prstGeom prst="sun">
            <a:avLst>
              <a:gd name="adj" fmla="val 25000"/>
            </a:avLst>
          </a:prstGeom>
          <a:solidFill>
            <a:srgbClr val="CC0000"/>
          </a:solidFill>
          <a:ln w="22225">
            <a:solidFill>
              <a:srgbClr val="CC0000"/>
            </a:solidFill>
            <a:miter lim="800000"/>
            <a:headEnd/>
            <a:tailEnd type="none" w="sm" len="med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rebuchet MS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4" name="AutoShape 13"/>
          <p:cNvSpPr>
            <a:spLocks noChangeArrowheads="1"/>
          </p:cNvSpPr>
          <p:nvPr/>
        </p:nvSpPr>
        <p:spPr bwMode="auto">
          <a:xfrm>
            <a:off x="9753600" y="3429000"/>
            <a:ext cx="609600" cy="533400"/>
          </a:xfrm>
          <a:prstGeom prst="sun">
            <a:avLst>
              <a:gd name="adj" fmla="val 25000"/>
            </a:avLst>
          </a:prstGeom>
          <a:solidFill>
            <a:srgbClr val="CC0000"/>
          </a:solidFill>
          <a:ln w="22225">
            <a:solidFill>
              <a:srgbClr val="CC0000"/>
            </a:solidFill>
            <a:miter lim="800000"/>
            <a:headEnd/>
            <a:tailEnd type="none" w="sm" len="med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rebuchet MS" pitchFamily="34" charset="0"/>
              <a:ea typeface="ＭＳ Ｐゴシック" pitchFamily="34" charset="-128"/>
              <a:cs typeface="Arial" pitchFamily="34" charset="0"/>
            </a:endParaRPr>
          </a:p>
        </p:txBody>
      </p:sp>
      <p:grpSp>
        <p:nvGrpSpPr>
          <p:cNvPr id="25" name="Group 47"/>
          <p:cNvGrpSpPr>
            <a:grpSpLocks/>
          </p:cNvGrpSpPr>
          <p:nvPr/>
        </p:nvGrpSpPr>
        <p:grpSpPr bwMode="auto">
          <a:xfrm>
            <a:off x="1828800" y="4267201"/>
            <a:ext cx="2743200" cy="2201863"/>
            <a:chOff x="304800" y="4253529"/>
            <a:chExt cx="2743200" cy="2200158"/>
          </a:xfrm>
        </p:grpSpPr>
        <p:sp>
          <p:nvSpPr>
            <p:cNvPr id="15374" name="Rectangle 17"/>
            <p:cNvSpPr>
              <a:spLocks noChangeArrowheads="1"/>
            </p:cNvSpPr>
            <p:nvPr/>
          </p:nvSpPr>
          <p:spPr bwMode="auto">
            <a:xfrm>
              <a:off x="304800" y="4884737"/>
              <a:ext cx="2743200" cy="1568950"/>
            </a:xfrm>
            <a:prstGeom prst="rect">
              <a:avLst/>
            </a:prstGeom>
            <a:solidFill>
              <a:srgbClr val="FFEBF5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>
                  <a:latin typeface="Calibri" pitchFamily="34" charset="0"/>
                  <a:ea typeface="ＭＳ Ｐゴシック" pitchFamily="34" charset="-128"/>
                  <a:cs typeface="Times New Roman" pitchFamily="18" charset="0"/>
                </a:rPr>
                <a:t>COMP3500: Quickly learn and implement new concepts</a:t>
              </a:r>
            </a:p>
          </p:txBody>
        </p:sp>
        <p:sp>
          <p:nvSpPr>
            <p:cNvPr id="15375" name="AutoShape 14"/>
            <p:cNvSpPr>
              <a:spLocks noChangeArrowheads="1"/>
            </p:cNvSpPr>
            <p:nvPr/>
          </p:nvSpPr>
          <p:spPr bwMode="auto">
            <a:xfrm>
              <a:off x="1219200" y="4253529"/>
              <a:ext cx="533400" cy="609600"/>
            </a:xfrm>
            <a:prstGeom prst="upArrow">
              <a:avLst>
                <a:gd name="adj1" fmla="val 50000"/>
                <a:gd name="adj2" fmla="val 28571"/>
              </a:avLst>
            </a:prstGeom>
            <a:solidFill>
              <a:srgbClr val="CCFFFF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3AB951-C0AB-4CE7-8DBE-825E3523841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766888" y="6340476"/>
            <a:ext cx="4343400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652D8F8A-F8B2-4A7C-B77D-BD3BD492BAE1}" type="slidenum">
              <a:rPr lang="en-US" altLang="en-US" sz="1200">
                <a:solidFill>
                  <a:srgbClr val="898989"/>
                </a:solidFill>
                <a:latin typeface="Calibri" pitchFamily="34" charset="0"/>
                <a:ea typeface="ＭＳ Ｐゴシック" pitchFamily="34" charset="-128"/>
              </a:rPr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200">
              <a:solidFill>
                <a:srgbClr val="898989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alibri" pitchFamily="34" charset="0"/>
                <a:ea typeface="ＭＳ Ｐゴシック" pitchFamily="34" charset="-128"/>
              </a:rPr>
              <a:t>Goal and Objectives</a:t>
            </a:r>
          </a:p>
        </p:txBody>
      </p:sp>
      <p:sp>
        <p:nvSpPr>
          <p:cNvPr id="16388" name="Rectangle 31"/>
          <p:cNvSpPr>
            <a:spLocks noChangeArrowheads="1"/>
          </p:cNvSpPr>
          <p:nvPr/>
        </p:nvSpPr>
        <p:spPr bwMode="auto">
          <a:xfrm>
            <a:off x="2833688" y="1447800"/>
            <a:ext cx="6248400" cy="990600"/>
          </a:xfrm>
          <a:prstGeom prst="rect">
            <a:avLst/>
          </a:prstGeom>
          <a:solidFill>
            <a:srgbClr val="CCFFFF"/>
          </a:solidFill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800">
                <a:solidFill>
                  <a:srgbClr val="FF581D"/>
                </a:solidFill>
                <a:latin typeface="Calibri" pitchFamily="34" charset="0"/>
                <a:ea typeface="ＭＳ Ｐゴシック" pitchFamily="34" charset="-128"/>
                <a:cs typeface="Times New Roman" pitchFamily="18" charset="0"/>
              </a:rPr>
              <a:t>Goal: </a:t>
            </a:r>
            <a:r>
              <a:rPr lang="en-US" altLang="en-US" sz="2400">
                <a:solidFill>
                  <a:srgbClr val="FF0000"/>
                </a:solidFill>
                <a:latin typeface="Calibri" pitchFamily="34" charset="0"/>
                <a:ea typeface="ＭＳ Ｐゴシック" pitchFamily="34" charset="-128"/>
                <a:cs typeface="Arial" pitchFamily="34" charset="0"/>
              </a:rPr>
              <a:t>Compete for positions in the job market or in graduate schools.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rgbClr val="C00000"/>
              </a:solidFill>
              <a:latin typeface="Calibri" pitchFamily="34" charset="0"/>
              <a:ea typeface="ＭＳ Ｐゴシック" pitchFamily="34" charset="-128"/>
              <a:cs typeface="Arial" pitchFamily="34" charset="0"/>
            </a:endParaRP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2017713" y="4241801"/>
            <a:ext cx="3352800" cy="2211388"/>
            <a:chOff x="528" y="1564"/>
            <a:chExt cx="2112" cy="1393"/>
          </a:xfrm>
        </p:grpSpPr>
        <p:sp>
          <p:nvSpPr>
            <p:cNvPr id="16399" name="Rectangle 17"/>
            <p:cNvSpPr>
              <a:spLocks noChangeArrowheads="1"/>
            </p:cNvSpPr>
            <p:nvPr/>
          </p:nvSpPr>
          <p:spPr bwMode="auto">
            <a:xfrm>
              <a:off x="528" y="1968"/>
              <a:ext cx="2112" cy="989"/>
            </a:xfrm>
            <a:prstGeom prst="rect">
              <a:avLst/>
            </a:prstGeom>
            <a:solidFill>
              <a:srgbClr val="FFEBF5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 dirty="0">
                  <a:solidFill>
                    <a:srgbClr val="FF581D"/>
                  </a:solidFill>
                  <a:latin typeface="Calibri" pitchFamily="34" charset="0"/>
                  <a:ea typeface="ＭＳ Ｐゴシック" pitchFamily="34" charset="-128"/>
                  <a:cs typeface="Arial" pitchFamily="34" charset="0"/>
                </a:rPr>
                <a:t>Objective 1: </a:t>
              </a:r>
              <a:r>
                <a:rPr lang="en-US" altLang="en-US" sz="2400" dirty="0">
                  <a:latin typeface="Calibri" pitchFamily="34" charset="0"/>
                  <a:ea typeface="ＭＳ Ｐゴシック" pitchFamily="34" charset="-128"/>
                  <a:cs typeface="Times New Roman" pitchFamily="18" charset="0"/>
                </a:rPr>
                <a:t>Design </a:t>
              </a:r>
              <a:r>
                <a:rPr lang="en-US" altLang="en-US" sz="2400" i="1" u="sng" dirty="0">
                  <a:latin typeface="Calibri" pitchFamily="34" charset="0"/>
                  <a:ea typeface="ＭＳ Ｐゴシック" pitchFamily="34" charset="-128"/>
                  <a:cs typeface="Times New Roman" pitchFamily="18" charset="0"/>
                </a:rPr>
                <a:t>system software</a:t>
              </a:r>
              <a:r>
                <a:rPr lang="en-US" altLang="en-US" sz="2400" dirty="0">
                  <a:latin typeface="Calibri" pitchFamily="34" charset="0"/>
                  <a:ea typeface="ＭＳ Ｐゴシック" pitchFamily="34" charset="-128"/>
                  <a:cs typeface="Times New Roman" pitchFamily="18" charset="0"/>
                </a:rPr>
                <a:t> (e.g., Project 4 </a:t>
              </a:r>
              <a:r>
                <a:rPr lang="en-US" altLang="zh-CN" sz="2400" dirty="0">
                  <a:latin typeface="Calibri" pitchFamily="34" charset="0"/>
                  <a:ea typeface="SimSun" pitchFamily="2" charset="-122"/>
                </a:rPr>
                <a:t>Processes and System Calls</a:t>
              </a:r>
              <a:r>
                <a:rPr lang="en-US" altLang="en-US" sz="2400" dirty="0">
                  <a:latin typeface="Calibri" pitchFamily="34" charset="0"/>
                  <a:ea typeface="ＭＳ Ｐゴシック" pitchFamily="34" charset="-128"/>
                  <a:cs typeface="Times New Roman" pitchFamily="18" charset="0"/>
                </a:rPr>
                <a:t>)</a:t>
              </a:r>
            </a:p>
          </p:txBody>
        </p:sp>
        <p:sp>
          <p:nvSpPr>
            <p:cNvPr id="16400" name="AutoShape 11"/>
            <p:cNvSpPr>
              <a:spLocks noChangeArrowheads="1"/>
            </p:cNvSpPr>
            <p:nvPr/>
          </p:nvSpPr>
          <p:spPr bwMode="auto">
            <a:xfrm>
              <a:off x="1680" y="1564"/>
              <a:ext cx="336" cy="384"/>
            </a:xfrm>
            <a:prstGeom prst="upArrow">
              <a:avLst>
                <a:gd name="adj1" fmla="val 50000"/>
                <a:gd name="adj2" fmla="val 28571"/>
              </a:avLst>
            </a:prstGeom>
            <a:solidFill>
              <a:srgbClr val="CCFFFF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6288088" y="4229101"/>
            <a:ext cx="3429000" cy="2211388"/>
            <a:chOff x="2976" y="1564"/>
            <a:chExt cx="2160" cy="1393"/>
          </a:xfrm>
        </p:grpSpPr>
        <p:sp>
          <p:nvSpPr>
            <p:cNvPr id="16397" name="Rectangle 17"/>
            <p:cNvSpPr>
              <a:spLocks noChangeArrowheads="1"/>
            </p:cNvSpPr>
            <p:nvPr/>
          </p:nvSpPr>
          <p:spPr bwMode="auto">
            <a:xfrm>
              <a:off x="2976" y="1968"/>
              <a:ext cx="2160" cy="989"/>
            </a:xfrm>
            <a:prstGeom prst="rect">
              <a:avLst/>
            </a:prstGeom>
            <a:solidFill>
              <a:srgbClr val="FFEBF5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 dirty="0">
                  <a:solidFill>
                    <a:srgbClr val="FF581D"/>
                  </a:solidFill>
                  <a:latin typeface="Calibri" pitchFamily="34" charset="0"/>
                  <a:ea typeface="ＭＳ Ｐゴシック" pitchFamily="34" charset="-128"/>
                  <a:cs typeface="Arial" pitchFamily="34" charset="0"/>
                </a:rPr>
                <a:t>Objective 2:</a:t>
              </a:r>
              <a:r>
                <a:rPr lang="en-US" altLang="en-US" sz="2400" dirty="0">
                  <a:solidFill>
                    <a:srgbClr val="C00000"/>
                  </a:solidFill>
                  <a:latin typeface="Calibri" pitchFamily="34" charset="0"/>
                  <a:ea typeface="ＭＳ Ｐゴシック" pitchFamily="34" charset="-128"/>
                  <a:cs typeface="Arial" pitchFamily="34" charset="0"/>
                </a:rPr>
                <a:t> </a:t>
              </a:r>
              <a:r>
                <a:rPr lang="en-US" altLang="en-US" sz="2400" dirty="0">
                  <a:latin typeface="Calibri" pitchFamily="34" charset="0"/>
                  <a:ea typeface="ＭＳ Ｐゴシック" pitchFamily="34" charset="-128"/>
                  <a:cs typeface="Times New Roman" pitchFamily="18" charset="0"/>
                </a:rPr>
                <a:t>Implement  software at </a:t>
              </a:r>
              <a:r>
                <a:rPr lang="en-US" altLang="en-US" sz="2400" i="1" u="sng" dirty="0">
                  <a:latin typeface="Calibri" pitchFamily="34" charset="0"/>
                  <a:ea typeface="ＭＳ Ｐゴシック" pitchFamily="34" charset="-128"/>
                  <a:cs typeface="Times New Roman" pitchFamily="18" charset="0"/>
                </a:rPr>
                <a:t>low levels </a:t>
              </a:r>
              <a:r>
                <a:rPr lang="en-US" altLang="en-US" sz="2400" dirty="0">
                  <a:latin typeface="Calibri" pitchFamily="34" charset="0"/>
                  <a:ea typeface="ＭＳ Ｐゴシック" pitchFamily="34" charset="-128"/>
                  <a:cs typeface="Times New Roman" pitchFamily="18" charset="0"/>
                </a:rPr>
                <a:t>(e.g., Project 3 synchronization)</a:t>
              </a:r>
            </a:p>
          </p:txBody>
        </p:sp>
        <p:sp>
          <p:nvSpPr>
            <p:cNvPr id="16398" name="AutoShape 14"/>
            <p:cNvSpPr>
              <a:spLocks noChangeArrowheads="1"/>
            </p:cNvSpPr>
            <p:nvPr/>
          </p:nvSpPr>
          <p:spPr bwMode="auto">
            <a:xfrm>
              <a:off x="3696" y="1564"/>
              <a:ext cx="336" cy="384"/>
            </a:xfrm>
            <a:prstGeom prst="upArrow">
              <a:avLst>
                <a:gd name="adj1" fmla="val 50000"/>
                <a:gd name="adj2" fmla="val 28571"/>
              </a:avLst>
            </a:prstGeom>
            <a:solidFill>
              <a:srgbClr val="CCFFFF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2817813" y="2474914"/>
            <a:ext cx="2590800" cy="1728787"/>
            <a:chOff x="672" y="2736"/>
            <a:chExt cx="1632" cy="1089"/>
          </a:xfrm>
        </p:grpSpPr>
        <p:sp>
          <p:nvSpPr>
            <p:cNvPr id="16395" name="Rectangle 31"/>
            <p:cNvSpPr>
              <a:spLocks noChangeArrowheads="1"/>
            </p:cNvSpPr>
            <p:nvPr/>
          </p:nvSpPr>
          <p:spPr bwMode="auto">
            <a:xfrm>
              <a:off x="672" y="3297"/>
              <a:ext cx="1632" cy="528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>
                  <a:solidFill>
                    <a:srgbClr val="FF581D"/>
                  </a:solidFill>
                  <a:latin typeface="Calibri" pitchFamily="34" charset="0"/>
                  <a:ea typeface="ＭＳ Ｐゴシック" pitchFamily="34" charset="-128"/>
                  <a:cs typeface="Arial" pitchFamily="34" charset="0"/>
                </a:rPr>
                <a:t>Software design skills</a:t>
              </a: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rgbClr val="FF581D"/>
                </a:solidFill>
                <a:latin typeface="Calibri" pitchFamily="34" charset="0"/>
                <a:ea typeface="ＭＳ Ｐゴシック" pitchFamily="34" charset="-128"/>
                <a:cs typeface="Arial" pitchFamily="34" charset="0"/>
              </a:endParaRPr>
            </a:p>
          </p:txBody>
        </p:sp>
        <p:sp>
          <p:nvSpPr>
            <p:cNvPr id="16396" name="AutoShape 21"/>
            <p:cNvSpPr>
              <a:spLocks noChangeArrowheads="1"/>
            </p:cNvSpPr>
            <p:nvPr/>
          </p:nvSpPr>
          <p:spPr bwMode="auto">
            <a:xfrm>
              <a:off x="1344" y="2736"/>
              <a:ext cx="288" cy="539"/>
            </a:xfrm>
            <a:prstGeom prst="downArrow">
              <a:avLst>
                <a:gd name="adj1" fmla="val 50000"/>
                <a:gd name="adj2" fmla="val 25959"/>
              </a:avLst>
            </a:prstGeom>
            <a:solidFill>
              <a:srgbClr val="FFCC99"/>
            </a:solidFill>
            <a:ln w="38100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</p:grp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6567488" y="2466976"/>
            <a:ext cx="2286000" cy="1724025"/>
            <a:chOff x="3600" y="2736"/>
            <a:chExt cx="1440" cy="1086"/>
          </a:xfrm>
        </p:grpSpPr>
        <p:sp>
          <p:nvSpPr>
            <p:cNvPr id="16393" name="Rectangle 31"/>
            <p:cNvSpPr>
              <a:spLocks noChangeArrowheads="1"/>
            </p:cNvSpPr>
            <p:nvPr/>
          </p:nvSpPr>
          <p:spPr bwMode="auto">
            <a:xfrm>
              <a:off x="3600" y="3294"/>
              <a:ext cx="1440" cy="528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>
                  <a:solidFill>
                    <a:srgbClr val="FF581D"/>
                  </a:solidFill>
                  <a:latin typeface="Calibri" pitchFamily="34" charset="0"/>
                  <a:ea typeface="ＭＳ Ｐゴシック" pitchFamily="34" charset="-128"/>
                  <a:cs typeface="Arial" pitchFamily="34" charset="0"/>
                </a:rPr>
                <a:t>Programming skills</a:t>
              </a: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solidFill>
                  <a:srgbClr val="FF581D"/>
                </a:solidFill>
                <a:latin typeface="Calibri" pitchFamily="34" charset="0"/>
                <a:ea typeface="ＭＳ Ｐゴシック" pitchFamily="34" charset="-128"/>
                <a:cs typeface="Arial" pitchFamily="34" charset="0"/>
              </a:endParaRPr>
            </a:p>
          </p:txBody>
        </p:sp>
        <p:sp>
          <p:nvSpPr>
            <p:cNvPr id="16394" name="AutoShape 22"/>
            <p:cNvSpPr>
              <a:spLocks noChangeArrowheads="1"/>
            </p:cNvSpPr>
            <p:nvPr/>
          </p:nvSpPr>
          <p:spPr bwMode="auto">
            <a:xfrm>
              <a:off x="4176" y="2736"/>
              <a:ext cx="288" cy="544"/>
            </a:xfrm>
            <a:prstGeom prst="downArrow">
              <a:avLst>
                <a:gd name="adj1" fmla="val 50000"/>
                <a:gd name="adj2" fmla="val 25955"/>
              </a:avLst>
            </a:prstGeom>
            <a:solidFill>
              <a:srgbClr val="FFCC99"/>
            </a:solidFill>
            <a:ln w="38100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1"/>
          <p:cNvSpPr>
            <a:spLocks noChangeArrowheads="1"/>
          </p:cNvSpPr>
          <p:nvPr/>
        </p:nvSpPr>
        <p:spPr bwMode="auto">
          <a:xfrm>
            <a:off x="2667000" y="2290763"/>
            <a:ext cx="7086600" cy="609600"/>
          </a:xfrm>
          <a:prstGeom prst="rect">
            <a:avLst/>
          </a:prstGeom>
          <a:solidFill>
            <a:srgbClr val="CCFFFF"/>
          </a:solidFill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rgbClr val="FF581D"/>
                </a:solidFill>
                <a:latin typeface="Calibri" pitchFamily="34" charset="0"/>
                <a:ea typeface="ＭＳ Ｐゴシック" pitchFamily="34" charset="-128"/>
                <a:cs typeface="Times New Roman" pitchFamily="18" charset="0"/>
              </a:rPr>
              <a:t>COMP 3500 Introduction to Operating Systems</a:t>
            </a:r>
            <a:endParaRPr lang="en-US" altLang="en-US" sz="2400">
              <a:solidFill>
                <a:srgbClr val="C00000"/>
              </a:solidFill>
              <a:latin typeface="Calibri" pitchFamily="34" charset="0"/>
              <a:ea typeface="ＭＳ Ｐゴシック" pitchFamily="34" charset="-128"/>
              <a:cs typeface="Arial" pitchFamily="34" charset="0"/>
            </a:endParaRP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4038600" y="4400551"/>
            <a:ext cx="4495800" cy="1103313"/>
            <a:chOff x="624" y="1564"/>
            <a:chExt cx="2832" cy="695"/>
          </a:xfrm>
        </p:grpSpPr>
        <p:sp>
          <p:nvSpPr>
            <p:cNvPr id="17422" name="Rectangle 17"/>
            <p:cNvSpPr>
              <a:spLocks noChangeArrowheads="1"/>
            </p:cNvSpPr>
            <p:nvPr/>
          </p:nvSpPr>
          <p:spPr bwMode="auto">
            <a:xfrm>
              <a:off x="624" y="1968"/>
              <a:ext cx="2832" cy="291"/>
            </a:xfrm>
            <a:prstGeom prst="rect">
              <a:avLst/>
            </a:prstGeom>
            <a:solidFill>
              <a:srgbClr val="FFEBF5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>
                  <a:latin typeface="Calibri" pitchFamily="34" charset="0"/>
                  <a:ea typeface="ＭＳ Ｐゴシック" pitchFamily="34" charset="-128"/>
                  <a:cs typeface="Times New Roman" pitchFamily="18" charset="0"/>
                </a:rPr>
                <a:t>COMP 2710 Software Construction</a:t>
              </a:r>
            </a:p>
          </p:txBody>
        </p:sp>
        <p:sp>
          <p:nvSpPr>
            <p:cNvPr id="17423" name="AutoShape 11"/>
            <p:cNvSpPr>
              <a:spLocks noChangeArrowheads="1"/>
            </p:cNvSpPr>
            <p:nvPr/>
          </p:nvSpPr>
          <p:spPr bwMode="auto">
            <a:xfrm>
              <a:off x="1824" y="1564"/>
              <a:ext cx="336" cy="384"/>
            </a:xfrm>
            <a:prstGeom prst="upArrow">
              <a:avLst>
                <a:gd name="adj1" fmla="val 50000"/>
                <a:gd name="adj2" fmla="val 28571"/>
              </a:avLst>
            </a:prstGeom>
            <a:solidFill>
              <a:srgbClr val="CCFFFF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4114800" y="2930526"/>
            <a:ext cx="4343400" cy="1450975"/>
            <a:chOff x="2976" y="2030"/>
            <a:chExt cx="2736" cy="914"/>
          </a:xfrm>
        </p:grpSpPr>
        <p:sp>
          <p:nvSpPr>
            <p:cNvPr id="17420" name="Rectangle 17"/>
            <p:cNvSpPr>
              <a:spLocks noChangeArrowheads="1"/>
            </p:cNvSpPr>
            <p:nvPr/>
          </p:nvSpPr>
          <p:spPr bwMode="auto">
            <a:xfrm>
              <a:off x="2976" y="2421"/>
              <a:ext cx="2736" cy="523"/>
            </a:xfrm>
            <a:prstGeom prst="rect">
              <a:avLst/>
            </a:prstGeom>
            <a:solidFill>
              <a:srgbClr val="FFEBF5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>
                  <a:latin typeface="Calibri" pitchFamily="34" charset="0"/>
                  <a:ea typeface="ＭＳ Ｐゴシック" pitchFamily="34" charset="-128"/>
                  <a:cs typeface="Times New Roman" pitchFamily="18" charset="0"/>
                </a:rPr>
                <a:t>COMP 3350 Computer Organization</a:t>
              </a:r>
            </a:p>
          </p:txBody>
        </p:sp>
        <p:sp>
          <p:nvSpPr>
            <p:cNvPr id="17421" name="AutoShape 14"/>
            <p:cNvSpPr>
              <a:spLocks noChangeArrowheads="1"/>
            </p:cNvSpPr>
            <p:nvPr/>
          </p:nvSpPr>
          <p:spPr bwMode="auto">
            <a:xfrm>
              <a:off x="4128" y="2030"/>
              <a:ext cx="336" cy="384"/>
            </a:xfrm>
            <a:prstGeom prst="upArrow">
              <a:avLst>
                <a:gd name="adj1" fmla="val 50000"/>
                <a:gd name="adj2" fmla="val 28571"/>
              </a:avLst>
            </a:prstGeom>
            <a:solidFill>
              <a:srgbClr val="CCFFFF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</p:grp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1905000" y="838201"/>
            <a:ext cx="2667000" cy="1452563"/>
            <a:chOff x="381000" y="1366897"/>
            <a:chExt cx="2950723" cy="1453155"/>
          </a:xfrm>
        </p:grpSpPr>
        <p:sp>
          <p:nvSpPr>
            <p:cNvPr id="17418" name="AutoShape 14"/>
            <p:cNvSpPr>
              <a:spLocks noChangeArrowheads="1"/>
            </p:cNvSpPr>
            <p:nvPr/>
          </p:nvSpPr>
          <p:spPr bwMode="auto">
            <a:xfrm>
              <a:off x="1828800" y="1883226"/>
              <a:ext cx="533400" cy="936826"/>
            </a:xfrm>
            <a:prstGeom prst="upArrow">
              <a:avLst>
                <a:gd name="adj1" fmla="val 50000"/>
                <a:gd name="adj2" fmla="val 28573"/>
              </a:avLst>
            </a:prstGeom>
            <a:solidFill>
              <a:srgbClr val="CCFFFF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  <p:sp>
          <p:nvSpPr>
            <p:cNvPr id="17419" name="Rectangle 25"/>
            <p:cNvSpPr>
              <a:spLocks noChangeArrowheads="1"/>
            </p:cNvSpPr>
            <p:nvPr/>
          </p:nvSpPr>
          <p:spPr bwMode="auto">
            <a:xfrm>
              <a:off x="381000" y="1366897"/>
              <a:ext cx="2950723" cy="461947"/>
            </a:xfrm>
            <a:prstGeom prst="rect">
              <a:avLst/>
            </a:prstGeom>
            <a:solidFill>
              <a:srgbClr val="FFEBF5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>
                  <a:latin typeface="Calibri" pitchFamily="34" charset="0"/>
                  <a:ea typeface="ＭＳ Ｐゴシック" pitchFamily="34" charset="-128"/>
                  <a:cs typeface="Times New Roman" pitchFamily="18" charset="0"/>
                </a:rPr>
                <a:t>Compilers</a:t>
              </a:r>
            </a:p>
          </p:txBody>
        </p:sp>
      </p:grp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4876800" y="838201"/>
            <a:ext cx="5410200" cy="1452563"/>
            <a:chOff x="3657600" y="1367248"/>
            <a:chExt cx="5410200" cy="1452702"/>
          </a:xfrm>
        </p:grpSpPr>
        <p:sp>
          <p:nvSpPr>
            <p:cNvPr id="17415" name="AutoShape 14"/>
            <p:cNvSpPr>
              <a:spLocks noChangeArrowheads="1"/>
            </p:cNvSpPr>
            <p:nvPr/>
          </p:nvSpPr>
          <p:spPr bwMode="auto">
            <a:xfrm>
              <a:off x="6781800" y="1883227"/>
              <a:ext cx="533400" cy="936723"/>
            </a:xfrm>
            <a:prstGeom prst="upArrow">
              <a:avLst>
                <a:gd name="adj1" fmla="val 50000"/>
                <a:gd name="adj2" fmla="val 28570"/>
              </a:avLst>
            </a:prstGeom>
            <a:solidFill>
              <a:srgbClr val="CCFFFF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  <p:sp>
          <p:nvSpPr>
            <p:cNvPr id="17416" name="Rectangle 26"/>
            <p:cNvSpPr>
              <a:spLocks noChangeArrowheads="1"/>
            </p:cNvSpPr>
            <p:nvPr/>
          </p:nvSpPr>
          <p:spPr bwMode="auto">
            <a:xfrm>
              <a:off x="4343400" y="1367248"/>
              <a:ext cx="4724400" cy="461804"/>
            </a:xfrm>
            <a:prstGeom prst="rect">
              <a:avLst/>
            </a:prstGeom>
            <a:solidFill>
              <a:srgbClr val="FFEBF5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3200">
                  <a:solidFill>
                    <a:srgbClr val="00068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800">
                  <a:solidFill>
                    <a:srgbClr val="00068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F581D"/>
                </a:buClr>
                <a:buChar char="•"/>
                <a:defRPr sz="2400">
                  <a:solidFill>
                    <a:srgbClr val="00068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581D"/>
                </a:buClr>
                <a:buChar char="–"/>
                <a:defRPr sz="2000">
                  <a:solidFill>
                    <a:srgbClr val="00068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581D"/>
                </a:buClr>
                <a:buChar char="»"/>
                <a:defRPr sz="2000">
                  <a:solidFill>
                    <a:srgbClr val="00068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>
                  <a:latin typeface="Calibri" pitchFamily="34" charset="0"/>
                  <a:ea typeface="ＭＳ Ｐゴシック" pitchFamily="34" charset="-128"/>
                  <a:cs typeface="Times New Roman" pitchFamily="18" charset="0"/>
                </a:rPr>
                <a:t>Parallel and Distributed Systems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3657600" y="1600633"/>
              <a:ext cx="533400" cy="0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3AB951-C0AB-4CE7-8DBE-825E3523841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90B1022-1C61-4EA6-8B31-73586B088040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1066800"/>
            <a:ext cx="8077200" cy="1676400"/>
          </a:xfrm>
        </p:spPr>
        <p:txBody>
          <a:bodyPr/>
          <a:lstStyle/>
          <a:p>
            <a:pPr eaLnBrk="1" hangingPunct="1"/>
            <a:r>
              <a:rPr lang="en-US" altLang="zh-CN" sz="4100" dirty="0">
                <a:solidFill>
                  <a:schemeClr val="accent2"/>
                </a:solidFill>
                <a:latin typeface="Calibri" pitchFamily="34" charset="0"/>
                <a:ea typeface="SimSun" pitchFamily="2" charset="-122"/>
              </a:rPr>
              <a:t>COMP 3500 </a:t>
            </a:r>
            <a:br>
              <a:rPr lang="en-US" altLang="zh-CN" sz="4100" dirty="0">
                <a:solidFill>
                  <a:schemeClr val="accent2"/>
                </a:solidFill>
                <a:latin typeface="Calibri" pitchFamily="34" charset="0"/>
                <a:ea typeface="SimSun" pitchFamily="2" charset="-122"/>
              </a:rPr>
            </a:br>
            <a:r>
              <a:rPr lang="en-US" altLang="zh-CN" sz="4100" dirty="0">
                <a:solidFill>
                  <a:schemeClr val="accent2"/>
                </a:solidFill>
                <a:latin typeface="Calibri" pitchFamily="34" charset="0"/>
                <a:ea typeface="SimSun" pitchFamily="2" charset="-122"/>
              </a:rPr>
              <a:t>Introduction to Operating Systems</a:t>
            </a:r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3581400" y="3910014"/>
            <a:ext cx="4953000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  <a:latin typeface="Calibri" pitchFamily="34" charset="0"/>
                <a:ea typeface="SimSun" pitchFamily="2" charset="-122"/>
              </a:rPr>
              <a:t>Dr. Xiao Qin</a:t>
            </a:r>
          </a:p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1" lang="en-US" altLang="en-US" sz="2400" i="1" dirty="0">
                <a:solidFill>
                  <a:schemeClr val="tx2"/>
                </a:solidFill>
                <a:latin typeface="Calibri" pitchFamily="34" charset="0"/>
              </a:rPr>
              <a:t>Auburn University</a:t>
            </a:r>
            <a:br>
              <a:rPr kumimoji="1" lang="en-US" altLang="en-US" sz="2400" i="1" dirty="0">
                <a:solidFill>
                  <a:schemeClr val="tx2"/>
                </a:solidFill>
                <a:latin typeface="Calibri" pitchFamily="34" charset="0"/>
              </a:rPr>
            </a:br>
            <a:r>
              <a:rPr kumimoji="1" lang="en-US" altLang="en-US" sz="2400" i="1" dirty="0">
                <a:solidFill>
                  <a:schemeClr val="tx2"/>
                </a:solidFill>
                <a:latin typeface="Calibri" pitchFamily="34" charset="0"/>
              </a:rPr>
              <a:t>http://www.eng.auburn.edu/~xqin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kumimoji="1" lang="en-US" altLang="en-US" sz="2400" i="1" dirty="0">
                <a:solidFill>
                  <a:schemeClr val="tx2"/>
                </a:solidFill>
                <a:latin typeface="Calibri" pitchFamily="34" charset="0"/>
              </a:rPr>
              <a:t>xqin@auburn.edu</a:t>
            </a:r>
            <a:endParaRPr kumimoji="1" lang="en-US" altLang="zh-CN" sz="2400" i="1" dirty="0">
              <a:solidFill>
                <a:schemeClr val="tx2"/>
              </a:solidFill>
              <a:latin typeface="Calibri" pitchFamily="34" charset="0"/>
              <a:ea typeface="SimSun" pitchFamily="2" charset="-122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266825" y="554844"/>
            <a:ext cx="9963150" cy="782637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Calibri" pitchFamily="34" charset="0"/>
              </a:rPr>
              <a:t>What will you get out of COMP3500?</a:t>
            </a:r>
            <a:endParaRPr lang="en-US" altLang="zh-CN" dirty="0">
              <a:latin typeface="Calibri" pitchFamily="34" charset="0"/>
              <a:ea typeface="SimSun" pitchFamily="2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81800" y="1711326"/>
            <a:ext cx="2897187" cy="523875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FF0000"/>
            </a:solidFill>
            <a:miter lim="800000"/>
            <a:headEnd/>
            <a:tailEnd/>
          </a:ln>
        </p:spPr>
        <p:txBody>
          <a:bodyPr lIns="92075" tIns="46038" rIns="92075" bIns="46038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rPr>
              <a:t>Synchronization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743200" y="1712914"/>
            <a:ext cx="2057400" cy="522287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FF0000"/>
            </a:solidFill>
            <a:miter lim="800000"/>
            <a:headEnd/>
            <a:tailEnd/>
          </a:ln>
        </p:spPr>
        <p:txBody>
          <a:bodyPr lIns="92075" tIns="46038" rIns="92075" bIns="46038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rPr>
              <a:t>Concepts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362200" y="3516314"/>
            <a:ext cx="2971800" cy="523875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FF0000"/>
            </a:solidFill>
            <a:miter lim="800000"/>
            <a:headEnd/>
            <a:tailEnd/>
          </a:ln>
        </p:spPr>
        <p:txBody>
          <a:bodyPr lIns="92075" tIns="46038" rIns="92075" bIns="46038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rPr>
              <a:t>Virtual Memory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010400" y="3516314"/>
            <a:ext cx="2133600" cy="522287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FF0000"/>
            </a:solidFill>
            <a:miter lim="800000"/>
            <a:headEnd/>
            <a:tailEnd/>
          </a:ln>
        </p:spPr>
        <p:txBody>
          <a:bodyPr lIns="92075" tIns="46038" rIns="92075" bIns="46038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rPr>
              <a:t>File System</a:t>
            </a:r>
          </a:p>
        </p:txBody>
      </p:sp>
      <p:sp>
        <p:nvSpPr>
          <p:cNvPr id="18439" name="Text Box 8"/>
          <p:cNvSpPr txBox="1">
            <a:spLocks noChangeArrowheads="1"/>
          </p:cNvSpPr>
          <p:nvPr/>
        </p:nvSpPr>
        <p:spPr bwMode="auto">
          <a:xfrm>
            <a:off x="6248400" y="2254250"/>
            <a:ext cx="40386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rPr>
              <a:t>To implement a synchronization mechanism</a:t>
            </a:r>
            <a:endParaRPr lang="en-US" altLang="en-US" sz="2400">
              <a:solidFill>
                <a:schemeClr val="tx1"/>
              </a:solidFill>
              <a:latin typeface="Calibri" pitchFamily="34" charset="0"/>
              <a:ea typeface="ＭＳ Ｐゴシック" pitchFamily="34" charset="-128"/>
              <a:sym typeface="Symbol" pitchFamily="18" charset="2"/>
            </a:endParaRPr>
          </a:p>
        </p:txBody>
      </p:sp>
      <p:sp>
        <p:nvSpPr>
          <p:cNvPr id="18440" name="Text Box 9"/>
          <p:cNvSpPr txBox="1">
            <a:spLocks noChangeArrowheads="1"/>
          </p:cNvSpPr>
          <p:nvPr/>
        </p:nvSpPr>
        <p:spPr bwMode="auto">
          <a:xfrm>
            <a:off x="1828801" y="4083050"/>
            <a:ext cx="45704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rPr>
              <a:t>To construct a virtual memory management module</a:t>
            </a:r>
          </a:p>
        </p:txBody>
      </p:sp>
      <p:sp>
        <p:nvSpPr>
          <p:cNvPr id="18441" name="Text Box 10"/>
          <p:cNvSpPr txBox="1">
            <a:spLocks noChangeArrowheads="1"/>
          </p:cNvSpPr>
          <p:nvPr/>
        </p:nvSpPr>
        <p:spPr bwMode="auto">
          <a:xfrm>
            <a:off x="1828800" y="2271713"/>
            <a:ext cx="457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To learn the fundamental and components of operating systems</a:t>
            </a:r>
            <a:endParaRPr lang="en-US" altLang="en-US" sz="2400">
              <a:solidFill>
                <a:schemeClr val="tx1"/>
              </a:solidFill>
              <a:latin typeface="Calibri" pitchFamily="34" charset="0"/>
              <a:ea typeface="ＭＳ Ｐゴシック" pitchFamily="34" charset="-128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8442" name="Text Box 11"/>
          <p:cNvSpPr txBox="1">
            <a:spLocks noChangeArrowheads="1"/>
          </p:cNvSpPr>
          <p:nvPr/>
        </p:nvSpPr>
        <p:spPr bwMode="auto">
          <a:xfrm>
            <a:off x="6248400" y="4084638"/>
            <a:ext cx="3810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  <a:sym typeface="Symbol" pitchFamily="18" charset="2"/>
              </a:rPr>
              <a:t>To implement a simple file system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334000" y="5116514"/>
            <a:ext cx="2133600" cy="522287"/>
          </a:xfrm>
          <a:prstGeom prst="rect">
            <a:avLst/>
          </a:prstGeom>
          <a:solidFill>
            <a:schemeClr val="bg1"/>
          </a:solidFill>
          <a:ln w="38100" cmpd="dbl">
            <a:solidFill>
              <a:srgbClr val="FF0000"/>
            </a:solidFill>
            <a:miter lim="800000"/>
            <a:headEnd/>
            <a:tailEnd/>
          </a:ln>
        </p:spPr>
        <p:txBody>
          <a:bodyPr lIns="92075" tIns="46038" rIns="92075" bIns="46038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rPr>
              <a:t>Performance</a:t>
            </a:r>
          </a:p>
        </p:txBody>
      </p:sp>
      <p:sp>
        <p:nvSpPr>
          <p:cNvPr id="18444" name="Text Box 11"/>
          <p:cNvSpPr txBox="1">
            <a:spLocks noChangeArrowheads="1"/>
          </p:cNvSpPr>
          <p:nvPr/>
        </p:nvSpPr>
        <p:spPr bwMode="auto">
          <a:xfrm>
            <a:off x="4572000" y="5646738"/>
            <a:ext cx="3810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  <a:sym typeface="Symbol" pitchFamily="18" charset="2"/>
              </a:rPr>
              <a:t>Evaluate operating system performance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3AB951-C0AB-4CE7-8DBE-825E3523841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04800"/>
            <a:ext cx="8667750" cy="706438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Calibri" pitchFamily="34" charset="0"/>
                <a:ea typeface="SimSun" pitchFamily="2" charset="-122"/>
              </a:rPr>
              <a:t>Topic Coverage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219200"/>
            <a:ext cx="8934450" cy="5024438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Concepts of processes/threads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Process scheduling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Concurrency problems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Synchronization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Mutual exclusion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Deadlocks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Memory management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File systems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Storage systems</a:t>
            </a:r>
          </a:p>
        </p:txBody>
      </p:sp>
      <p:sp>
        <p:nvSpPr>
          <p:cNvPr id="19460" name="AutoShape 2" descr="data:image/jpeg;base64,/9j/4AAQSkZJRgABAQAAAQABAAD/2wBDAAoHBwgHBgoICAgLCgoLDhgQDg0NDh0VFhEYIx8lJCIfIiEmKzcvJik0KSEiMEExNDk7Pj4+JS5ESUM8SDc9Pjv/2wBDAQoLCw4NDhwQEBw7KCIoOzs7Ozs7Ozs7Ozs7Ozs7Ozs7Ozs7Ozs7Ozs7Ozs7Ozs7Ozs7Ozs7Ozs7Ozs7Ozs7Ozv/wAARCAFaAP4DASIAAhEBAxEB/8QAHAAAAQUBAQEAAAAAAAAAAAAABQACAwQGAQgH/8QAURAAAgEDAQQECggDBAYJBAMAAQIDAAQRBQYSITETQVFhByIyNnF0gZGz0RQWQlWUobHBI1LwFWJy4RckM0OCkjQ3VnWTorLC0jVEVPFjc6P/xAAZAQEAAwEBAAAAAAAAAAAAAAAAAQIDBAX/xAAsEQACAgICAQMEAAcBAQAAAAAAAQIRAyExQRITUWEEIjJxFEKRobHB8COB/9oADAMBAAIRAxEAPwD5/tHtHrsG0+qww61qEccd7MqIl04VQHIAAB4Chv1o2h+/tS/FyfOltR52ax6/P8RqF0AU+tG0P39qX4uT50vrRtD9/al+Lk+dC6VAFPrRtD9/al+Lk+dL60bQ/f2pfi5PnQulQBT60bQ/f2pfi5PnS+tG0P39qX4uT50LpUAU+tG0P39qX4uT50vrRtD9/al+Lk+dC6VAFPrRtD9/al+Lk+dL60bQ/f2pfi5PnQulQBT60bQ/f2pfi5PnS+tG0P39qX4uT50LpUAU+tG0P39qX4uT50vrRtD9/al+Lk+dC6VAFPrRtD9/al+Lk+dL60bQ/f2pfi5PnQulQBT60bQ/f2pfi5PnS+tG0P39qX4uT50LpUAU+tG0P39qX4uT50vrRtD9/al+Lk+dC6VAFPrRtD9/al+Lk+dL60bQ/f2pfi5PnQulQBT60bQ/f2pfi5PnS+tG0P39qX4uT50LpUAU+tG0P39qX4uT50vrRtD9/al+Lk+dC6VAFPrRtD9/al+Lk+dL60bQ/f2pfi5PnQulQBT60bQ/f2pfi5PnW18FWs6rqO09zDfaneXUa2TMEnnZ1B30GcE8+J99fNq3nge87Lr1B/iR0Bl9qPOzWPX5/iNQuim1HnZrHr8/xGoXQCpUqQBYgAZJ5AUAqVbOx8GeptYx32s31jolvKMp9Nl3XYdu5z9/Gp08GkN/4mjbWaPqE/VD0hjZj2DPOgMLSq5qukX+iX8ljqNs9vcRnijj8x2jvFa6LwV3rafaXlxruj2i3cKzRpcTlG3SM8iKAwtKt0PBbKThdqtnyeofTOf5UF2j2J1jZgwPexxSW1wcRXUD78bn0jl7aAz9Kt/ceCS9tHWO72i0S2kKhtyW4Ktg8uBFRf6Ln/7V7P8A4v8AyoDC0q16eDu7n2lttCtdX026muIWlEsExeNQM5BIHPhVw+CyVSVbarZ8EcCDd8vyoDCUq3f+ifUpwVsNb0W+m6oYLsFm9GRWLvbG5068ls7yF4J4W3XjcYKmgIKVW9K0241jVLbTrRd6e5kEaDvPX6KM7XbD6lsdJbC9lgnjuQ25LAxK5U4IJIHGgM3SrWaLsE+s6VDfjaDRrQS5/g3NzuuuCRxGO6isHghvrqOWW32i0SVIV3pWS5JCDtPDhQHz6lW7/wBF0n/avZ78Z/lQa42MvINA1DWlu7Wa10+8No5jYnpGyBvLwwV40BnaVbKx8GOuanstHr1nJbTJLG0iWyselYKcHAxg++scylWIYEEcCD1UBylRbZjZ262q1uLSbOSKOaVWYNKSF8UZPIHsqnHp1zPqX9n28TT3BkMapGMliDjgKAq0q3P+jGSxRTr+0WlaRKwB6CSXfkXPaBTZ/Bhez2klzoOradraxLvNHay/xAP8JoDEUqdJG8UjRyKVdThlIwQeym0Aq3nge87Lr1B/iR1g63nge87Lr1B/iR0Bl9qPOzWPX5/iNQuim1HnZrHr8/xGoXQCrbeCvTbW62mm1C9iE0Ol2r3fRnkzLy9x4+ysTWy8GGtWWlbTvb6i+5aalbtaSOTwTe5E92eHtoDP6/r1/tHq82o6hMzySsSFzwQdSjsAocrMjBlJDA5BHDFG9qNlNS2V1OW0vIXMQb+FcBTuSr1EH9qE2tpcXlwsFrBJPK5wqRqWJ9goD6Dqd221/gl/ta+/ialol0sBuG8qSJsYBPXxYe6re3+gaxrGj7KyaZpd3eJHpaKzQQs4U4HA4FVtoIF2L8GMezdyw/tbVp1urmEHJhQYIB7+A/OrO320GsaNo+ysemapdWaSaWjOsEpQMcDicUBil2H2rYgDZzU+PbauP2rZXFhfbMeCafTNfPQ3N7fRvZWjvvOgBBY46hz9/fWNO3G1ZBB2j1PB7Lpx+9DJb67v7xJr26muZSw8eaQu3PtNAfVPCXsJtHtDtQl/pen9Pbm0iTf6RV4gHPAnvrJf6J9tfuf/AP2j+dFPC9d3sO2iJBcTxp9ChOEcgZweysN/aOp//m3f/it86A2Pgjhkt/CTDBIu7JHHMrLnkQpFD7vwcbYveTumgXRVpGIOF4jPpq94Hy3+kO3ZicmGUknn5JrPXu0uvLfTqNb1EASMABdScOPpoAzpXgz20bUIWGly2e5IrdPK4QR4PPOeqmeFLU7PVNuLmaylWZI40ieVOTuowT39nsrSaLqc/hG2Ok2envpI9d09TJaOZWH0qMc1bjxP+R7a+e6Xod7quvwaLFGUuppuiKsMbhzxJ9GCT6KA2WwsSbL7L6lttdACXdNrpoI4mU8Cw9H7Gn7I3DbZ7J6nsheT9JfRlr3Tml4nfGSy578n/mNGNrdd2Dt0ttlb211G4g0b+GptHVUZ8DeJ48TnPtzQfR9pPB1oWq2+pWGm63HcW7byEzKR6CM8qA+dSI0cjI4KspwQeYNfQfBv5pbaf93D9Gqt4UNGt4tSt9o9LUf2ZrUfToV5LJzYdx6/fVnwb+ae2n/dw/R6A+eV9E0z/qG1f/vNP/ZXzuvommf9Q2r/APeif+ygLWoaxe6B4OtiNS0+UxTwyXBBHIjf4gjrBqDaXRbHbbRn2v2biEdzHx1TT15xtjJkUdYP9ddV9q/+qTY7/Hcf+o1l9mNpb/ZXWI9RsH4jhJEx8SVOtWFAaPwN/wDWRZf/ANUv/oNEtjWj0PSNrNq1iV72zc29qzf7tnJyfzHurV7I6BpeobY2G2mzZVbGdZRd2ufGtpSp6uwn9eHCslsW9vrNttNsdLMsNxqTGW0dvJMiMfF9vD3GgPnVxcTXdzJcTyNLLKxZ3c5LE8yataVf6joupQ6hYPLDPC28rKCM9x7Qa7d2Oo7P6qI7y2e2ubeQMFkTrB594rebP7e7fbR6pFY2C20hdgHcWabsa9ZJxwAoDC7RaxPr+uXOqXNvFby3DbzJEpVc9vGhtfQvDWgTbiMDd/6FHkqMA8W4189oBVvPA952XXqD/EjrB1vPA952XXqD/EjoDL7Uedmsevz/ABGoXRTajzs1j1+f4jULoBUgcUqVAavRfCTtHo1otl08V9ZKN0W17GJEA7O386vS+FfXRC0Ol2OmaSX8p7K1CufaSaw1HthpbGDbXSpdSKrapcAuX8kdhPdnFAFk8H22evZ1S8g3DceMZr6cRs/fhjmiG0ex+3mqWFo11a297Dp0Ahi+hSI5CDuBya7t9sltpe7S3t69nd6jayyFreSDMiiM+SABywMdVZS3+suy90l3HFf6dLGch2jZB7cjBHpoBuk7K6xri3f9nWvSvZrvTRFwsij/AAk5PLqoRxjflhlPX21pZtvNXk2tj2lj6G3vFCqwhTdWQAYO8OvPXR/a7RLHarRjtts3GFz/APU7JTloH62x2f8A77aArQ+FvbG4kjhjNpNI2ERRaKzN1AUY1HbDwj6Vqdvplza2RvbhQ0dvFbxyOR3hc49tV9A0+08HegptTrUKyaxdKf7MspBxj4f7Ruz+us8HeDPU59Y2g16ee9Qa7fWbizmlOPHPZ2dXsFAEnsPCZPq9rrNwNLtLu2iaOISvEnitzyoNYXXtg9p9Hie/vtPLwMxZpoGEiDPWd3OB6aWqbF7ZxXMj32jajNJvEtIEaXePbvDOa5ou0e0mxl3vIJ4kYbsltdI3RyDvU0Ba2W2N2vuUtdoNAtwArloZunRTlSQeBPcRWph2f8JsO0c+0MOlWK6hNGUeRWiwM82AzgHvr5jLqN08ryLK0Idy25CSiKSc4AHACt74Lrq4ks9qzJPK+7o8hG85ODg0AOk8FG200jSyacjO7FmY3UeST1+VVGx8HO0+o3N5b2tgryWMginBnQBWIzjJPHh2Vn/p95/+XP8A+Ia+g7IRX194Ktp0s0nnunuYd0RAs7cs8uNAdbYrwiybMps7Jp9vJYxy9LGrTRFkbubOR1++qsGyu3eyWh6swsoIrO6tyt2TLG53Bnlxz11n/q/tl91a1/4MvyqlqNprunKq6nBf2qy5Ci4V0D9uM86At3WxOv2ezse0E1ljT5FV1lEing3I4ByKrQ7SajBs1Ps9G6fQLiYTOpQb28MdfsFfYLLUIH0vZbZvUMGx1zRzbsD9mThuEd+eHpxXxXVdOn0nVLnT7lCsttK0bAjHI4oA9pkO022+nWuzunwLcQaUrSRqN1N0MeOWPPieVBJ9G1C11iTSHtna+SXojCnjHe7BjnX1LYzGyOh7P25YjUNpdRhkYDgUt1YYB9P/ALj2UtnZbZPDJtOjTRQ30onSxklxhZServx+9ADNltlfCHsrK91p7WlgZ1AeK6uEAbsypPOs9q+wm1ui72qzWTMiv0huLSQOEOc58U5FM1nYvbWO8lkv9K1C5kZiWlVTKGPbkZqHRtc2k2Kv1niW5txnDwXCMI5B2FTQBO18K20MdqLXUorDWIl8kX9uHI9oxn25qHVPCftBqFkbG2+i6XaMMNDYQ9GGHeeJrLX1y17fT3TpHG00hcrGu6qknOAOoVBQBTX9oL3aS9jvL/o+ljhWFejXdG6vKhdKlQCreeB7zsuvUH+JHWDreeB7zsuvUH+JHQGX2o87NY9fn+I1C6KbUedmsevz/EahdAKlSpYIoBVe0bR77XtTi07ToeluZc7q7wHIZJyao4NTWt1PZXUd1bSvDNEwZJEOCpHWKALw7Q7UbNzvZRanf2TwtutAZGAU/wCE8KM2Xhb2wt3VZr+O9jJ8aO4gRgw7OABqf/SZFqMKLtNszp+sTIu6Llh0chHeRSj8IGhae4m0jYfTre4U5SWZ2l3D2gGgG+FXS7Gz1PTL+0tY7KXUrJbi4tEGBG57urP7GofBNqV3Z7eWVrDMywXhMU8fNXXBPEeys1rWt6jtDqcmoancNPcScMngAOoAdQqTZzWpNnNetNXihWZ7ZiwRzgNwI/egL23uqXmp7Z6m93MZDDcPDGOpEViAAKp6Ts/rGq2V3f6bbPLHYKHlaM+Muewcz28OyqeqXzanqt1fugja5meUqOQLEnH51Z0HaHU9mtQW+0u5aCUDDdauOwjrFAXrPbzazT1C2+v3oUcleTfA9jZrV7K+EfX9d1q00XWYLfWLS8kEUkctuu8AeZBA6udUJfCDoOouZtW2G06e4bi8sDmLePaRimnwlJp0EibM7Oafo0si7puUBklA7iaAz22Om2ukbW6lp9kf9XguGWMZzgdme7l7K0/gr/6FtZ/3NL+hrBSyy3EzzSu0kkjFndjksTzJo1s1tPNs1DqkUVsk39pWjWzFyRuA9Y76AA19J2L1G80rwU7S3thcPb3EdzFuSIcFc4Br5titXsrtuNnNHvdKm0e11K2vJFeRLgnHDlwoCD/SLtj/ANob3/nobq20Wsa8YjquoTXnQ56PpTndzzx7q1H1/wBE/wCwOjf8pqG8240e6sprePYjSLd5Y2RZUB3kJGMjvFAXdvJpLfZzYmaJiskenhlYcCCCpBozquzg8IOr7O7Q2akwamoi1EAY6J4x45PpAIHoHbWB13aabXdM0mxkt0iXS7foEZSSXHDifdV/Zzb/AFXZvZ7UNGtkV4rwHddiQYWIwSPZj3UAcudfXX/DPpb27L9CtL6G2tFTgojVgOHpOTQ7aXZ7Vdc262mm0u2ec2Vw8soQ+MBvdQ5k+jsrL6LqT6NrVnqaRrI9pMsqoxwGKnOKIvthqkW1lztHYSmyuriVpCqHK8TxU55j00ArPbjarTQI7fXb5FXhuPKWA9jZrT7O+E/aXUNVtdM1OKDWba5kWJ4JbdSxBODggfrVeXwiaNqTGbW9itOurlvLmiYxFz2nFNHhJt9Mjc7NbLafpNwylRdf7WRR3E0AH8IWj2Whbbahp+n8LeNlKpnO5lQSvsJrN1Lc3E15cyXNxI0s0rF3djksx4kmoqAVKlSoBVvPA952XXqD/EjrB1vPA952XXqD/EjoDL7Uedmsevz/ABGoXRTajzs1j1+f4jULoBDnWs1ax0uK6vr+8S4YC9MKwwMqAjdB5kHHurJirVxqV3do6zzFw8nSsCBxbGM+6qtNsg0YtNEtdGv+ltrmYCaBo3EiK6q6FgM7p9vbw7KbLs3p0INpJPuXIXJna6jCA4zjo/Kx1Zz34oCmrXsYdRKGWRUVldFYEKMLwI6hT/7bvyoBnBYLuhyi74GMY3sZ5cOdU8Ze5FMKRaTpBu7Syka6ae5jjkLqyhYwV3iMY8b8qij0rT9RtFm09LtTHOkModlcuGDHeHAbuAh4En00JGoXQuY7gTESxqEVuHAAYA91OtdSu7JSttOY1LhyABxIBA/Jj76t4y9yaNJb6RpSXVpcWbnfiuolkia4WbeDHn4qgDlyyarQaNplxaJuGa4uZgSehnjUxtk+L0TcW6uR66EjW9QChUmWNQ6uFjjVRvDkcAVNa6jqzCNYn3jGMRuYlZk9DEZGKhQm+CvHJV0+z+l36QsrlckvuYBCjieJOB6TWhOzmlXPQy200iR9N0UyLOsxXKswIIUD7J4cfTQq3guLGbpo5YhIQQd6ReIPMEE/rUk+q6nBGse8UQNvgJGqrnBGRgY5E1rLFPm6I8r4LNroFhq1uklg1xAI5hFMZmD7wKs28oAGDhDw48xxqazg0iXTtW+hQ3KOtnxM7q4P8ROIwAVPv50Ci1W8t03IJmiXpFlG7zDLnBz3ZNSSa5qMkEsBnCxzLuyKkaqHGc8cDjxFUcS1MIaDJ9Cg1O4gJEsdqCrEA4/ioOsVZtJZdoba6hvVicxIrRTlFQo5dVAJGMg5PA+ms9Z39zYNIbdwvSpuOGQMGGQcYII5gU+41W9uYehkmxFvb3RxoEUntwoHGpkrbpDxYfutn9JSGaNJ+imtwSZHu42WQjmNwcVJ6uJpt1oWmJEfoRnlaPB6dZ43DcRkmPAZfbnFBX1rUHDgzgFxh3VFDsO9gMn30pNa1CXe35gWcYeTo1Dt6Wxk++qVL3FMPvs/Y9LLLcpd3LTXMqb8UqRiMBsZII49vUKq3Om6HZILhxeXELzyRRrFKoyq7vjbxXvzjHtqGLaWX6NHFObglCzExyKA5YkkkFTx41SvtWkvJDiNYoQxZYkwApIAJ4AcTgUipN7IqQzU7Aabq81mHLrFJuhiMZFarVNRkttUuIxr1rFEjkdAbPf3R/L5GD76ys1893M01w2/IxyWYc/69FcumN7cPcSSZkkO8zdprR4vKtj9he6g0Ril+kdyv02WToIoyqrHhsKTkHhx5fnSvrHSbOTp7/6ZcPNPMpETqmN18Zzg+7HuoJJLcrFDGzkpASY/7pJyabcX1zdhRPKX3WZhntY5P51TwkuyQxdaVpmjyMmo/SrktLIkfQOqboViuSSDk8OXCu2+m2c9nl57j6PG07rhFDYVUI4d+e2hv9tX5Ll5lk6SQyESRq43jzIBHD2VLba/eQTSzPM0jusgDE8QzgAnv4AcKipCmEdOtdLuLmK5sI7iMQyBJI7hlcNvK2CCAOzlipItntOWCGK5mKzzRq/TfSolWPeAI8Q8TjPaKCtrN8dzEqoEbeVY41QZxjOAOJxXI9ZvokRFmB6IYjZo1LIO5iMiocZe4pheDRNNls40Qy3VzIpy0FxGNxsnh0ZG83VxB45rNEYJBogmt6hGqbs4LRjCO0as69mGIyKHkkkknJPXV4prklCreeB7zsuvUH+JHWDreeB7zsuvUH+JHViTL7Uedmsevz/EahdFNqPOzWPX5/iNQugFSpUqAVKlSoBU5I2c4FPji3uJ4CpWkVBuqOPZV1H3IsmtbaIb0kzYjj8o9p7B30ye+aQ7kY3IxyUf1xp18xiSO1DA7g3nx/MflyqWC2hsrZby6j6Rn/2MJ5H+83d3ddaX/LEz1+TIdOiaW9id4XlQNlwELcKuXW9bzTExPGGjAT+GVwcjuHVmqlxqN1OqkTFE5bieKB6AKaZruNVlV5FRhzycE1Rwi3as2jlmo+NItTT2MtoAd0ON0qFjwR254VFczWiq5t4d1jKGUnDAjj3ejhUUjrIf4sQyftKMEUwxGPkQ6UX07NH9Q30iybu2kuw0sSmIREbqoFy273d9Vrt4JDH9HjKAJhgePHJ6+vqrhiyMrypdEeyrr6b5KSzuSaZbmuLNra3VAgZd3pPE4nt6v3p81zYteRvuo0YlLHdj3QE6gR11R6I0ugc9WPTUfwvsy/8AFN9IkW7VbN4tyPeLDdPRjOOOePuqWKa1EzEbiExqFZ03gCAM8KqmJV5tn0Cm4QclJ9Jqr+naIWd2i8Liw3pg8QZXZcFVwQMHJHZxxwqlPIouZGh4IWO71cM03fweCL7s1wyn+Vf+WqKHixLI5KmiRJ+PjDFdeJZBlcA/lUXSA80X2cKcroOW8v5itE0+TKiNkKnBFNq90ayp4pDjsHMVVkiKd47arKFbITsjpUqVULCpUqVAKt54HvOy69Qf4kdYOt54HvOy69Qf4kdAZfajzs1j1+f4jULoptR52ax6/P8AEahdAKlSpUAqmiiz4zcurvpsUe94x5CnyyY8VeFXiktsgUkuOCn/ACp1jD9IvYoyeDON49g66hiieZt1F3jjOBVnTzuXDN/LG/8A6TUpttEPSY63j+nap42dx3LNjqXmfyp08zXmoOGxGrndCnkgHL3V2wPRW13MPK6MID2bx4/lmrFppz39ozwq8lwjABEBJI7eH9cK2hjtbM3JJ/2IRmx+kWksQbfGM8iOw/pTBJK1sLdsFAcjhxFEU0iQuz393BbHr323mP8Awrk+/FELXTNLiUm5a4c9QbEY9w3ifyreMVwjKU0tsBsRLDHGUAKcN7trsdvJIwEaMxxjAGa1EDWFuxNtYWZcchMrOfbvEipjqOuTkRW7PEvUttGEHuQVsscuzmeddACDZ7VJzmKwlP8Aw4qf6qauGKmxkBHapxRdrDWT/tkuePXKT/7uFQyaTd53pVUE8RmdB/7qnwXuU9aRSXZDVyMrbj2sB+tQTbLazGQG06Zs8twb2fdRL+y5TxIgJ7enj/8AlTo9LvwcwhPF48JUI/JqeBKzNGem0i9t/wDb2VxHj+aIj9qqvDuc48emtmlrrKjAgkft3QW/TNVZJbu2JEr3EDdQYkofSr1Dg+i8fqPcyJXGTurj0VCTg8UX3VpbmWV/Hms7SZSMkrD0Z/8ALiqZ/sqXi0E9s/8AdYSKfYcH86ylC+TphlTA5MQA34yCf5TXRBHKcQyjeP2X4Gr9xpaykPZ3MEwPDczuMPY37Zqvd6fNpuOnQq7DgCMEfOuaWNo2Ul7lR4pYJMOrIw7eFWYrhJ/4dwPGPAOBx/zpkN2wHRTJ00ZPknmPQeqpLzT2t16WIloieOfKQ9jd9ZxtbjwG1dMgubVoSCDvI3EMORqvV61uVKmGYZjbmOzvHfUF1bGCUrzXmrDkRUSiqtFk3dMgpUqVZlhVvPA952XXqD/EjrB1vPA952XXqD/EjoDL7Uedmsevz/EahdFNqPOzWPX5/iNQugFTkXebFNxVhQI0yeZq0VbIYncIoA4HqqvXWO8c1JBby3MojhQux6hRu2OBiFkYMpIIOQRWm2e2evNohdS2iJGYYGMryHcQ8OYPb20KWOzsQd/du7j+UH+GnpI8r9PTV/TZNQ1G9ZVd2YwuFRPFVRukgADgBwroxY92ZzlofbjT7Cyc7pv2Mi76nKR8m4fzN+VTbupTjct8xwXAz0duu6uOwgc/bmidnpWnSaXI80/0i7WTee3gfAbgftY4nnkCoYr27kgEduDaWyMSY4eGR3nmfbXbGHRwzzVdE1loT2iPNKYISvJpjl+8hBkjGeurKW+kxYmk6d4yThmwhkPXheJ9uRVeFgLu2iZ9wFcswAOM5JOOzHOo9VltruY/Q5cdFH5DdQHUK1pROVylNlr+17cyqllpkcYVh4iIHZvTvAn3GuXl7qsCK0d5ObaQncjYlN7HMYB/zoNDqxs7sXFrGoO5gq3EZ7ajuNVmureGByx6OQtgdZPH51RyRosTsfJI9w+8jNvE+OrHLL86u6jYywWKu9zE3QAIFXOWB8br/wAXLuqh0M8kvkOd0ZScKR76jltJCd5ykbjyl3xx7xxqjyL3N1ifsRdOeqjlvYyf2bPcR3EBV4gTxORjiR71x7KCCGXnGsYHLLSqf3pdC/XJvn+4wP71T1UJYX7FlLlkOQ4U9x40bs7rUpY4y088lu58neLb2O6s5JG0JwbeXj1tmrEWrXNtGqK2FAOFPIej3VpHInyYzwvoKrftvt0kFvMpPBWj3ce1cGq0kGn38u7LDJZyH/eR4kUnvHDFUkuUxlgwPpotamwljRjK6yICSe09WKumpGDcsewNdaFPGzCJ458dSHDf8p41Ra7vIN2GRi8acoplyo7sHl7KOS9HMGE4IJOSw7e301Tnnmj3YrtUuYvss/PHc3MVScEjrw5m1vY28tNPjjS4gIs5SPFDZZWJ5kdYx28aGJ9J0+ffkQSRycG47ySA99W7jT4LmT/UrkuV4CGQ4P8Awnkaku1Gm2yNCwU4w0Uozv8AfjtFc2SH8y0dMJUqu7Bl/afRZFkiJMMo3kYjiO494p8J+mWrQkZeMbyejrH7++rdsLfUbWa2R2SVhvxxsc+OP5T3jq9FC4JHtblXwQUbiP2rB1F30zWLbVdohZSrEHqptXb6FUlbc4rwZe9TxFUqylGmap2rFW88D3nZdeoP8SOsHW88D3nZdeoP8SOqkmX2o87NY9fn+I1C6KbUedmsevz/ABGoWKAfEuW48hTpTk7opyDdjyR31JbW4l3ppm3IU8pu09g760rVIrfZy1szMDJIwihTypCOHoHaallvR0ZtrRTFD9r+aT/Ef25VFcXLXLKiLuRLwSNeQ/zoglvHpKq88Ylu2GVjYZWPsJ7T3VfHG3opKVcis9LTCy30nQowykefHk+Q7zRjSJJ7jVIbGOH6NbklHjQdRBGWPM8+ugW/LPKZZnZ3c5JPM1qILhLGOOKFN2QAGTrYdgzXfCKZxZ8kl8sbplvBLGyy9JCI5F3OOMEA8TVl9Rgsw0dmrSM5y6Z8U47+v5UyRFe5v4eIIyRjqw3P0YobOsdosc4cTMx5DgoI7+ut3JRVI41jeSVyeiaQPLeXLxqBuwjHUBkAc/bVCZrYW8ayMemUne3Osemi168uotdyuVh3oVIjAxkeLkhaB3N+jkMsCllUJ0kg5468cs++uWU74PRxYaSdDUcsT0FrvEdZBfH7flT1juZD49ykS9zgfktMlJlslkmuBwACwBvK488dVV1uEtpt+4QSsB4secBOysHL2OpJKkXIZLeJulF0xXBDMY873vIp9t9DNk0ydOwjbG+cAp3448KH31zDJGJFAVn4CNeSDsqFdVuUszaowWJhggDvzVHP5IUU7L5ksRIZHW4OOa7w4flypqtaRSkpJICADxUMP1FVoZWgSGeJ/GGRn9qju55JcyO2S2ApAxwFW7JXjXBfUl5C8d5ut5XjKV5ejNP6S8k45S46uGG/zofDfoloYOgXeYY6TPE8eulasssm7JKsfDgT29lSvcnxWkggbhJHAmiMe7w8T5Gp1G/Ji1O+uM45Gqst0yPuF0mVPF8biD28edSW8iBjIn8JgOIfivv51dSaVmE8UZaW/wCwQSRZFCyHxv09NQvDub0UgzE3L+4e2lGZNx5JzvEHrPH2GrDBZ4N5Dkr7/bW8ZqSpnBLG4PQCuIXhcqwwR1irVoDqIEF+N6NeCz/bXuHb7auXEIu7MndHSxdXaOygwkkgkEkR3WGcHHbUSVHRCXmvkkuLOXRLpJihfD70Tjyccx7e6n6kYbq9dHxG7YeKTqYEZAb34zUEd1cRH/WUaaCfykf7XeO8VNrlsscFlNES0bRboYjB4E8D34x7q5ZxSTrg3TfkvLn3ILlHSCDpBh1UowPcfkRQ+Rd1sdVFYWN9pqRu38WOTERPXw8k+7hQ6ZDg5GCvOs5q1ZpB9EFbzwPedl16g/xI6wdbzwPedl16g/xI6wNTL7Uedmsevz/EahiDeYCie1HnZrHr8/xGofCPGJ7KmKthk8cLXEgjB3V5sx5KBzNK6uFlIihBWGPgi/ue81LcN9FtFhHCSYBpO5eofv7q7pkEWXvLgZhtxnH87dS/11Vq1bozul5E8KjSbdbh1zeSrmFTx6Nf5iO3s99MsZQ8pW4lbo2OWGN7J9vL012MHWL8lldZJDliDkAeirN9BaQuiW6Mr/ayf2PHNdWKOtcGMn0+WEjNHKWSKJBDb4CN5XHqx/XVUiphN4nCr5RPH+jTbeAxWccYYKzASHPV3+4/nXZMyEQx4VF6zyA7TXXdI4ElJ6Lk8zXOow/RhupcW4D953ShJ9oNDDdK1qlrbKXuI2JVyvA554B9lWukWewtxa7ytaT4Yk+WD4yk9nENUNzbWkd3efQLmQ4j6WPhu4U8SD28CK5bb0d0YqNSf/foikZbe8YXYaQPbLvFHOeBGT6eFVLi+XoRbwW+N/iqMd7JyPG7vRStwQlvOzFnYvCgIzkkcPzNMvZkb6PuuiT7m7M681weI91ZTS5ZqsjVxXDKMkrQ7xQ70pOHfmB3CmySw3W6OjKMo8Z85zUt5cBt61tiZFZsu5+2e3uqru8OjTiPtHtrJeU2Sqq2NmRvKXig5EdQqMAnqq7BbspyDg1aFuj+Wu6f5lH7VqsBDypAkbw8XJAzmrc6LuiLrxvZ7WP+VWxYbrb7AFF45HI91QPA7yEnian0a4IWVMHZIOKfnPXipLmIg7/acHHbUA7KxuUHTNdNFpG3UA48eNW2u2nVFZVG6MAqOdUGfdcL/Lwp8bDOOVdMWpbKStKg1DG8IjEpHQyYJGc//o1cgKxz4gcMhO6T2ZoJE28yqWwuevqolupZXAKuWHUMj25qLp12VnHzjfS/qXhzMsYww4kYoRqEISfpEACSeMB2doowMCZip4Ekeg9lUr5A8J4cQSQezjxH5/lXRdo4YKpfP+fkp6teRlY1t5AXXO8yrgYOOHHj1U2K6VNLtobnLW8zyB+1Twww9FPfTkiMLzk7rOd8EboAGOWefOpNeggtrez3QjKd5gqt3j8uFZZE0nI6E4vxiD7m2ks7KSJuJE6lWHJhunBFNlb6Xbi4+2PFlAHM9R9v61alZr3Z8NuqrQPwA5lOH6E/nQ+wlCTbjnEcg3Wz2VyvUkumbxbab7RVYEHBrd+B7zsuvUH+JHWIuI2indH4Mpwa3Hge87Lr1F/iR1hJUzZGW2o87NY9en+I1VrCISzBWOF8pj3AZNWtqPOzWPXp/iNUNoBHYXEx5kBF9JOf0FXx8lZ8Fa4mae4eQ82PuolfxSQ2kNigBCDpJd0jO+e30DAqppkSy6jAsnkb283oHE/pUVzO1xdyTNzdialOk37lWrkl7FxdMmislujKihhvbpJDc6ktlM0yhiSXbiTTJdRkuYVgMaxopzhMgd1WtKCi7V2AKoGcg9wJrujSSowl5Nb5DE7D6U6IMKuMj9BUN5IsMfQDO+2C7A449lTxFTM8rDOMu3ef6xVNugleSSZm4AkAtgk1fI6WzHDG9r/5+h8S25gns1dulkh31be4F08YYx2jeHtqp0qpHb3gVWURmKYOuQSOQHpUr+dQW0/QX0MoXeCOCV7R1ir8lnAHu9MDjordhOkzHG+Oz2qQfZWO46Nm0+ihFcPFDLLwEqFZYl/kAOOHv/Ku6jFAbUta8OjlBckAeUMj9KuX0VjazQyJh1vk3T44YR9R/ahMq3M6JFFklgY3jU8ynd6MVjPmmWgrdkBUFQ0Q4Nwc9/yqzBBTLJdw+MMq3AiisFsekVBxzyI666cUFRnnyUMgtWchVXJ7hVxdPPAF1VjyHXXZ7gW69BAPGPM9tN6KWNcsx6ZuY/kHzropLR59ylu6RM9oUXo4pEcfaA6zVKW1GfFHRuPstypFJofGVjVqGZbxeikGHHI0pMeUo7u0Bp7fmrqQeVDhGYnZmXgn69VaCUEfwpFJAOO8UN1OAog3TlR5RHbXPlhaPQwZL0CuJOc8akB5GojUinK8ffXJje6OtlyM5ANFYbVEmiWdsb4B4/lQhAQFUczRO36YXqGfLNHxOTnAHGul7RyT+12EbeRfpcqjiCzcc1xQv0gQyDxZGI49tQQNEql1ySRhh3k1bWL6TcQ4XJyH51pDekYzXjt9f4A2pXUl0wDIqCPIAUcqV3aG5EEQkCiCBRgg5yct+9Wrqzhn1cwiRY1aTAAB6+uqFxeznU5vojFVlkwuB1DgKie07NcfSj0PtT0D2ccrKsboRICRnDH5YoXJGYbho25qxU1NqMmdQfGcIQqk93Cu6su7qLkfbAf3gH964Zcfo6Y8/sbfKf4MpOekQH2jgfzFbHwPedl16i/xI6xs7b1nFnmrMP0P71svA952XXqL/EjqmTkvHgy+1HnZrHr0/wARqr8tMHfJ+g/zqfajzt1j1+f4jVXAJ0zP8sn6g/Kph2JdEmkkLNM5UHcgc49mK5aTQC7jYoIQuSW4sOXZS0vjLMnW8Dge7NR21r0lyiSEBWOOBBP61ZXSoo6uVlm7mWe5yhQqFABVcCr2kj+K+RnKbp9BOKoXdstnddGhJUgEZIJ/KiOlgbl0c4Kwkj05Fdu+zGVVoIxtm0eRuBbGcf13UPnWEQFgT0hbrPV6KILxtX78H9qozpCbYksBMD7xVp6Zni2lxx/spp4qtKeY4L6aJxBHjsJyPFjBivBjmMcP/Icew1R3CZUjA3hEpdh38z8qktoJp7Wa3kkG/egsiEYPSLkg+kjeX/irKRaOwfqMhgU2BiX+DISr48b39fDFTRTOp6WIn+IqzY7WXgw/U1PFbDUEtLueGWaKP+FcdEcEYHiknq4Y9xqqsb200tu6MGtn6RVbmVPAj3YNYb8tnRqqHxlGlZowQpPAHmKN6aN5HXHjAeIe81U+iQi2VomH8NsPIQRvg8QcflVuydeikjjyCy+UeZr0II8z6hkcCdFcMzcZsnn9j/Oi1rZiUDhmhEDbzMCP4qc/7w7fTRezvAgHGt8NdnD9W5V9o28tAinIoG4MVypHDjR28uxIDxoPuCWcO/kKeXW3dTLXQ+l8q+4mvAIwJseM6gr86DTHG9unn+dFtSclwDzCgeig83FSQeNc8zv+n4QNZFkJMYw3WnypsS5JJ5Dia7LkTbw4Z4ipSQylDwfmx7e6vOj+Z6vRLazmKVZSgfBzg8qIJM5hmlY/7U7oHV2n+u+q1tLHFZmMAmWRsMMdXpz+1WZFVpkt0O6kY8Y8+PX/AF3V1JnJk2+CxHuJbxKPLPjN+1W2maCNZI2KlV44qopSaVAmct/WKK6lEkNotqAN4rksoBJ7q1xLVnPlkk/H3oGFBHJPdOc9HCNw9rMMD8smhumyLBcy3LjKRRknPaeA/M0U19lgjgs18oIryHvKjA9g/WqP0dUsEhcjelPSuM8QOIUfqfaKrLRtjfkm32DLi6WS5eRY1IY5yw407VG3r3P9xB/5RUaQLLOArrhm4LxzTLmTpLh26s8K4G3Ts7Elaoe5/wBUUf3ifyFbTwPedl16i/xI6xcxHQoo+yBnvJraeB7zsuvUX+JHUZCYmW2o87dY9en+IagtW3rWeHGcrvD0g/Imp9qPOzWPXp/iNVO1l6KQOOo8R2iox8iS0P0+VYb6Jm8new3oPA/rTJA9rdsFJV42OCKbOnRTso5A8D2irNxJ0sMdzuqWPiOT2j/KpXFexD5v3JZEu23JroswAwCxz31c0t8XJXmJEZD7RVIXoeyWJ1YkcAc4FS2cphmjl/lYGu+LTSOed0HouDOjHhjHvzVVYoBclJskY58sYq5Km7M5A4Ng5HWKrTIrq8hOGVcHv44zV8i0YYpLhL5X+wc+TFI32pWAGOvrP7VWna5gmjDvuvDhk/u8j1UTml3ltlhiywySoXnxx+1C7subhzKu6+cMMcRWKdnQouL1wXmSE3M0MRzFqMYlhGPJfnj3hl9tUZtV6S8im+jqjIgjfHNwBg578ZqS3Zp9OeJGAmtG6eIjnjhvD2cD7DUpsYL/AFOOQlkjvEZ13FziTHFfRn8iKwkmno21yxygyYVZAxjIUOeG8h4qT/XZVmJ3t5yrcGQ4IqhZ3BiALBS1uSjjgcoTz7Dg/qKllnYz4dQGUAEj7Xf7a68c7RyZsdhSaEyEXNs2GHH0GmPM4XpFQj+ZR9k/Kq0F0yEFWIoil8kfjTRI7YwU5Z9Nb2uTh8ZR01aKyNJMu8wITlw5k9gqdVEIE02AceInUKU99jDxooU8j2d1D5rlnJLNmlrkVJ6SpHLmbfJJPE0LuHZm3VPE1NPOAOdUg2W6VuCqfeeyubLko9DBjpDmG7H0pHEHxR6ak061F3Od8kIo3nI54pil7p8BQS2QFHvFTfQXS5ECtklQW4Ebnbn0VypWzpb1RZijSLN0MGNeEQLZOerPo51JDuxoDITmTicc93/OmKqzNhQRbwDmBxP+ZqXfFw4UgKDzJ6q3MEt2ye2jL5lEZ3c9Q4URs4Vlu0MoPRxeM+Ovu9p4U53hVYbOBw8QXi0SYLHPX2+ipb7ds0W1SQrutvTZGDnHL/hGfaa6oxSRxzm5OwLdL9P1mZpCxjVi0jDqVef9eihF/K8873BAQOeCjqHUPYKJ3rGztuhIInuMSS5+yvNR7efuoNJKzsO3kMVhkemduGNJDYD0e/L/ACjA9JqNBvOAeXXT5m5ICOHMjtrijdA7W/SuHujpOznOSBjJ5Vt/A952XXqL/EjrCvyFbrwPedl16i/xI6rPkIy21HnZrHr8/wARqGxnxqJbUedmsevz/EahinBqIumSWG/jR4Plpy7xXLeVVLRyeQ4we7sNMyVIZeBHKk4DeOox2jsrR86K0WBi0kQEhiOOMZBq3K6Oysh5jlVAuGVY2OCAN1v2qfBVhngAo/SurG7WjGcbNDFN0lnFODkou449HI+41JIubZ5I+sqOHtoZpc/jmFj4r9Xaf6zRS3B+izoPsEHj1dX711fkjgf/AJyKxkSAwTIhLKMlQ2MDeNULvF5OzRxbjHid5ufdROaNVht7kHDoxXdHcc/vVTUpUubl5VR4gx4MRzIrjcalwd2PJf6BUUsljexzhcshyVPJhyIPcRkUSKtElxYQSlYpwJrZh9ocwue/ke8CqrRbxL3BLqB5QNWoFS5tRDbOzT2pMsOeB3ObDvx5Q9tGbVoFvfGW+FwYY1BAV40GARjBGKJ2wWBmFxJ/DVN1ieO/GfJI9H+VcNtE18k00O7FcqQRGMbkmPy48R1caqossMklrIFM9uWK5+2PtL+p99Zq47KtJ/ac+mJFIVhOQCQH6z8q6LoHrpo09JreVoc7/lxEnyl619IwfdQ3LdRrRZmuUU9KMgsL0L4pOVPMVXuLgqeByDxBHXVHLVPHuouJuR4hesd9Q898ErDFHOLjfkOEH50oo5bydIokyzHdRRXGjlllCBd8ngoXj7qv2cl1pM0kPQK0kg3cEZYej+uysZOUma1S0Pkt59NukSN/44A4IckHkR+dSlJhGLRGDMSekkz71z2DrqzPKj7sdvGGvSpWSQEkg+nt7TVdikCdHG28xA32B4HuHd+taRbaM2q5Ob/iCGLAiXmeW8e2pvozLbrMrJuMcY3vGB7xXLCaK3vEluYeljX/AHYOKL2u5qs8st2jLbxZbpFbBQdS95Pv666YQMMmTxVHdPjWztjqEq5Od2Be1v5vQP1qJWjjs57q6xKEcDdJ8tuJx+57vTU7mXU7sRxII03d1AeUaD5c+80E1a5ieVba2J+jwDdQnmx62PeT+1bTfiqOTGvOVsH3Vy0rtI5JZySx76qNiIZHlHl3VLKej4nieodlVsF2LMeHWa480tUj04LQkX7TeSPzpA7zEmuO+TgDCjkK6oAXNcq5NBrnLVu/A952XXqL/EjrBE5Nb3wPedl16i/xI6oyTLbUedmsevz/ABGoXRTajzs1j1+f4jULoB4OVrisVbhSQ4NdYcavyrIJJUy28vYOHZwqeRxvqrfyLg9nAVXlyrIw61FWG3WihlbiSCvHgOFbQlTZR9FgRvEqsWHHs6qO2Za8cTREb8i9HKnf1H2kCgBumeNYui4qOJ51PZXbW0yyISO3Brsi0ceXG2vkPLCtxDLDndYjfUHtA5e7PuqurteWyaaI1O6d5ZGPkqOf71bkZWWK/tzje45H839dVK5iQxfT7VfHLAsF4dCe4d+PZU5IqW/+s5cc3EAzwdBMyq+MEgHqao4pHtriO4EQJjbII6/T1Yow0KaiHeecQsoPRqFwqgUJa2m3OkWN90HG+Ace+sfHpnfDMXSyxu6xS9FaXqloi3Ho25YyOzip7jmh9zeXHTRmVIjLAAnDAxu8vbVqyb6RG9hLu/xGDRM/2X5Yz1Ajh7BSyGdLtog89uQJUOfGHIH09R9lQ4N6NfUS2RJGksQJQmGZuO7wEUnyP9cqhn0gtaCeGN0aMlZ0bmpzwPo5VYmgFncHELSQT5BAPMDn7Qf0p9zbSiKO3lDg4JhZvF6Vew94wKo8avZKmmlTBjxiMfw4SGP2mPKp9P0+5uBvCONIieM0mMD21f1axsQss9ucybyKEQ8MkHe6uPKo4xIlokd87Jb7pCRZ8c8c8uzPWfZms5QdaLLIntEOnz3MMsgh3GduJdR5GDzB6hUp3I5WjsVaVznenbs7B3d9MBeaIrGq21qMZx9r0nmxrjSZToYVIQnmfKb0/Krxx2yksiRKCkSdFG+85yHcdY7B3frR7StJitI3nvw0UoA6DgGG92EdbcvF7DQN7WSOGKVo91CCA3eKvW8uqanJDH9IfdgG8JGOBGB9onuwO/kK6owSOSeRvsiSAapfnoYIrWPm+CQiDrJJ/rqog7LL0VlZoRErYQY8aRj9o956h1VNf330t+it4wqHHSMqbrXDgeUQP0qrcTxWUckI4zYxLIrD+GP5VP8AMes9XLtrVfarZzu5ulwR6hcx2Ns0EUgeZjiRweBI6h3D8z6Kzcku6MjnU91O08pfGOwdgqlI6j+8fyrGT7OzFAjbj4znA/M1G773ADAHIVx2LHJOabXnzn5M7EjoGTTm4LSUdtcc5NQtKwNreeB7zsuvUH+JHWDreeB7zsuvUH+JHVCTL7Uedmsevz/EahdFNqPOzWPX5/iNQugFTwQRxpldU4NWi6BNJlreM/yZX9xU0CtcWUsS8WiPSKO7kf2pttmVHgAyXGV9I/o0y0nNrdLLg4U+MO0dYq+k0UfGi/pkqWztFcMF3lJ4nye4/KmbgPSSwhjCjY3iOFV7226CfMZLRSDejbtB/eisMnSWX0MiO3dF/ib3Ld7fT+ldGOf8rMZ1+S7FYX5tyY5AXt5OEifuO+ikEstmwmhlE0DcEk7R/Kw6vQazTuiTMIWLRA+KT11csr+S1beUhlPlI3FWrdOjDJitWg9IlpfLmNxbSAY3G8gnuPV7aZLFqVla7kas8O75agMoz2EVyJrK/G9BIbef+RuIPzqVY54m3VlCv/dfdPuq7ipLn+pyKTjoHR3ENtaIsllHISSQz889R9FW7W9jFvJqAto5blcLKMdvANjHXnj6O+pZE1A85JW9JzTIX1O2mEglfd+0rPuhh2Gs3jf/ADNVlT0QG2vhfLeQwtHBIxKswCqgPMceGa5cx9HI0eqXZcEkoI13ivHmDwAqae03WPT3XSQTcVJYuyn08sj0/rUdyEihWGSPpnQDcd+WPZU+m3sn1KaR0yyvIFtYVhlQArOSG317S3AA9/CoZYrZ7sLIqrcFfH6o9796fIlwGFvOpkibioQeSe4cvZT7a2V5oo7oiS3LACYHBQenq9BqY4miXkVWilJaXc4kkxvrCd1ivJQO7qFW9Nig0+4aS9i6Q9HmMDjx7f69NGGEENl0ViY92TfjaR8gtxHZz9vbUI0uCx3JNUm448WCNsu/pP2RWqxpGLzWMkt59XC6hPOqQEbsjFcCMjqA6yRjFNdw8a2lnEyQbwwuMtI3LLHr7h1U6WS41GdYoYwscYO7GnBIh6er0mq1xfw6fE8UEhaZuDyLwJHYOwfme6p1EhJz/Q+4uEsIgYZB0xyHmU5Efaq9rd45dXbQW4n+lcV4Mv2e3v8ATUM9y80mXwB1KBgD2VUaU7pKnBBrGUjsx4hs0xPDqqqzVZfFypZOEo5j+bvFVDzrjy5L0jsiqFXQK5injgKwSsuJjgYpldJya5RuwKt54HvOy69Qf4kdYOt54HvOy69Qf4kdVBl9qPOzWPX5/iNQuim1HnZrHr8/xGoXQCpUqVAPjkKMGBIIORVm7jDhbmMeJJzH8rddU6sW1wIiUkG9G4wy/uO+rxeqZDXaLmm3yqPo05AXnFIRnom7fRVS6t57adkmzvHjnOQw7c9dduLYxYdDvxN5Ljr+Rqez1IRqsN1H08CnK9TJ3qf2q/OpGdV90S5Bd2Ys2trqFUEaAgA5JPX6DyqraWlxdq7wqCF7TzpPpb3B6Wwl+lqeJUcHX0r8s02O6udNiCq5V2JO43Jerl1E1tHI0/u4KUqfg9jyZIWAdWRuYzRCHVpMbs69KOWScMPbQuO9abUEuLgGXxhlc8+wVfu9VgcSgWyLKRuFiM9Zz7a3hNPaZlkx3SaCEN3BLw3/APmIDfnz99TPHJGvShHlj7VXNCdLvreASdJAJW8riBwArs2rPIY+hd4gg6m4knma3WTRzS+nflpBy0DTRmMxOYpMnxhggjrFNmjWGU2tzgbvkueQz+1VLbVdTu7Zo4y8zjCKAm8xzk8+fVU8JfDRatNbQY4qZfHdT2YGT78Vf1ImDwzT2Fku7ZSpRN5ofFBPDiVPyFUbW0uHUzbvQw/aaTyT3Y5mom1yC3T6ElsoYEETXCAgHq8QcMe+mRajqt1JJ9JY9EPLmzuqgPLjyx3CoeRERwSXCCB1CC0RoLWJ0feDdMVBIPLgDwX05z6KpyRwJGbq7vCisThgu87/AOHP68vTVEGJY3e1cX1xG2C8gO4O9VPPj2+6hFxcXFw7TzM8jE8WbJ41k5s6oYFfIQudYYw/RrRPo1v1qpyzntY9Z/KhhcsSQeNRsJTF0m4Qn83VSuB9H3d197eXjWTmkrZ1RgNMu8zHsFQFv4R72rpIEZPW3AU1uES+kmuaeRs3ikhgYqwIOCOVJiWJJOSa5TgMVzpNlxAYrhOa6Tmm1LfSAqVKlVQKt54HvOy69Qf4kdYOt54HvOy69Qf4kdAZfajzs1j1+f4jULoptR52ax6/P8RqF0AqVKlQCpUqVAWLe6aDKkB428pG5H/OpvosVyN61fxsZMTnxvYev9ao10MQc1dS6ZDXsSETW8nEPG449hFXE1i5AxOsdyOydAx9/OoVv5ujEbkSovJZBnHo6xTzNZSL49q8bdsT8Pcc/rVla/FlGk/yRKt/YiRZP7NCMOuOVgM9uDmm9NpZOTbXOT//ADD/AONQ7tieU06+mMH96XR2I/8AuZf/AAh/8qt5y+CPGPz/AHLMd7p8QYJZSneGDvT9Wc9Q7qeurww/9H062Q/zODIfzOKqYsBze4Y9m6F/c0/6VYxriGx3j/NNIW/IYqyzSRDhF9MmbVtQmyizOFb/AHcXig+wUlsrjcMtw0dsvbM2GPoXmfdVYardIrJA4gDc+hUISOzI449tVWdmOSSfTUvOWUEuEH4r/To9yFla5ZR4k0owqns3RxK+k+yop9SuQ5t74dLEc7oGAFz1pjhj8qCZq1BdjcENwpkh44GeK94P7UWeyHjRcjjljbprKYyR547vlL/iX+hUVrqEsDum4rdI3EHqNRmCWH/WbSUuq8d9ODL6R1V3+0md965t4pz/ADFcH3jFHlf6I8b6sal0/QtbhRg5xnjjuqKKJpgc8FXiWPVVptQscl001Q/PxpWI91VZ7uW4UIcKg4hFGAKzbXbssr6VDJWDPhPJHAVyTnujkBinKm4vSN/wioyar+y6EOHGuE1zNKqt9EipUqVVAqVKlQCreeB7zsuvUH+JHWDreeB7zsuvUH+JHQGX2o87NY9fn+I1C6KbUedmsevz/EahdAKlSpUAqVKlQCpYqxY2hvrpbdXCMwO6T1kDIHt5VOdJnGlJqGRuPL0YXr9PozkeyrKLfBVyinTZQroNF5NAkR1UXCNl5EJAPAooY/rihcUZmmSIEAuwXPppTQU4vgbkUsU+4hNvcyQk5MbFSe3Bq2dKlGpR2SuC7hW3uoAqGyfQDU7YckihiliiQ0hzrEOniZSJiu5Ng4KnkcVxNHnfVzpxIVgeLkeKFxne9GONT4Mr6kPf5BuKWKuS2Ekeqvp4YNIsxizyBOcVZl020jZ4fp4E6ZBDwlVJHUD/AJVCgyXOKBWK6KK2+l2k8Esq6jgQoHcGE8ASBw48eJrlpo4vppVt7lBCmAJZF3QWbyV9JP6VPpsj1Iq/gHRyyRMGRip7QcVYNzFMQbiAFuto/FJ/b8q4lk7Q3TkhTbY3lPM5OKbZWrXs5iVgpEbPk/3VJ/aitaJbjyOMdm3FZpV7mQfOkXtYv9mryN2vwHuHzqGCIz3McIODI4UE9WTRCTQ5lsmuUkWRlZg0YHjBVOC3eKlNtaRDcYumwbJI0jEscmmVftdKluo4nR1VZC+S3AIEAJJ9hpz2Nm0bm21BXdFLFZE3N7/Cc8fyqtSZPnFaB2KVFpdJt7YrHd3pimZQ2BCWUZGRls9/UDQ2aPopWjDq+6cbynIPoqri1yTGSlwR0qVKoLCpUqVAKt54HvOy69Qf4kdYOt54HvOy69Qf4kdAZfajzs1j1+f4jULoptR52ax6/P8AEahdAKlSpUAqVKlQEttO1tcxzIfGjYMPYa0Q12wXVWxG5sFiASMj7QO+OH+Lh6DWYpZq8ZuPBnPHGfIfs9VthFbJcSsrCadpG3c4DoAD76qLBp1tJHMmo9KY3Vt0QsM8aF5pZp5t8kemk9MMXkOmTXE866n5bswXoG6znFWG1eyhe4uUj6eWWJIQrgqAoQBjkHOcjHozWfzSzU+dcB4k1TZorXWbF3spJoRbNZSjcCbzBkPEjieo8faajTV4FtI3LP8ASyVikbH+6Vsjj28h6BQHNLNPUkR6MS/fXMFzrVxcguYJbhnBXg26Wz7DReLVYYyHuNWe9tuu2mhLMw7CTwHpzWZzSzUKbWy0salSL9pdQw29/G2QZ4wqADPHeB/QVaGp2Vtp8FpFaCfB6WVpGZcyd2COAGB76DZpZoptB41Lk0Ml/p179KZ5PojXkS74VCwVw2T7wM+2oLH+zbG7En9omRXjkRiIWG7lCAe/nQXNLNT6ndFViSTV6CscOnWs8Vwmo9KY5FbcELDIzxp1zqgC20lq5EsMsr5I/mbI9PChOa5mo830W9NN29mhOr6d0cISJ40kWUXEajghcKMr3cM49lNtpdLtIZEkuorpGjcIotfGDFTgliOHHHLNAM0s1b1HyV9GNVZobfUUjiXotalihUYNvPF0hHcOoj3UI1GeC4v5praLoonYlExjAqrmlVZTbVFo41F2hUqVKqGgqVKlQCreeB7zsuvUH+JHWDreeB7zsuvUH+JHQGX2o87NY9fn+I1C69IS7OaFPM802i6fJJIxZ3e1QsxPEkkjiab9V9nvuHTfwkfyqAecaVejvqvs99w6b+Ej+VL6r7PfcOm/hI/lUg840q9HfVfZ77h038JH8qX1X2e+4dN/CR/KgPONKvR31X2e+4dN/CR/Kl9V9nvuHTfwkfyoDzjSr0d9V9nvuHTfwkfypfVfZ77h038JH8qA840q9HfVfZ77h038JH8qX1X2e+4dN/CR/KgPONKvR31X2e+4dN/CR/Kl9V9nvuHTfwkfyoDzjSr0d9V9nvuHTfwkfypfVfZ77h038JH8qA840q9HfVfZ77h038JH8qX1X2e+4dN/CR/KgPONKvR31X2e+4dN/CR/Kl9V9nvuHTfwkfyoDzjSr0d9V9nvuHTfwkfypfVfZ77h038JH8qA840q9HfVfZ77h038JH8qX1X2e+4dN/CR/KgPONKvR31X2e+4dN/CR/Kl9V9nvuHTfwkfyoDzjSr0d9V9nvuHTfwkfypfVfZ77h038JH8qA840q9HfVfZ77h038JH8qX1X2e+4dN/CR/KgPONbzwPedl16g/xI6+pfVfZ77h038JH8qns9G0rTpjNY6ZZ2sjLul4IFRiOeMgcuA91QD//2Q=="/>
          <p:cNvSpPr>
            <a:spLocks noChangeAspect="1" noChangeArrowheads="1"/>
          </p:cNvSpPr>
          <p:nvPr/>
        </p:nvSpPr>
        <p:spPr bwMode="auto">
          <a:xfrm>
            <a:off x="1692275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19461" name="Picture 5" descr="https://www.zunicore.com/images/operating_system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170780"/>
            <a:ext cx="3676650" cy="2128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299273"/>
            <a:ext cx="3676650" cy="3406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3AB951-C0AB-4CE7-8DBE-825E3523841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04800"/>
            <a:ext cx="8667750" cy="706438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Calibri" pitchFamily="34" charset="0"/>
                <a:ea typeface="SimSun" pitchFamily="2" charset="-122"/>
              </a:rPr>
              <a:t>Textbook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0725" y="1066800"/>
            <a:ext cx="8248650" cy="11430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>
                <a:latin typeface="Calibri" pitchFamily="34" charset="0"/>
                <a:ea typeface="SimSun" pitchFamily="2" charset="-122"/>
              </a:rPr>
              <a:t>Textbook: </a:t>
            </a:r>
            <a:r>
              <a:rPr lang="en-US" sz="2400" dirty="0">
                <a:latin typeface="Calibri" panose="020F0502020204030204" pitchFamily="34" charset="0"/>
              </a:rPr>
              <a:t>Operating System Concepts 9</a:t>
            </a:r>
            <a:r>
              <a:rPr lang="en-US" sz="2400" baseline="30000" dirty="0">
                <a:latin typeface="Calibri" panose="020F0502020204030204" pitchFamily="34" charset="0"/>
              </a:rPr>
              <a:t>th</a:t>
            </a:r>
            <a:r>
              <a:rPr lang="en-US" sz="2400" dirty="0">
                <a:latin typeface="Calibri" panose="020F0502020204030204" pitchFamily="34" charset="0"/>
              </a:rPr>
              <a:t> Edition, Authors: Abraham </a:t>
            </a:r>
            <a:r>
              <a:rPr lang="en-US" sz="2400" dirty="0" err="1">
                <a:latin typeface="Calibri" panose="020F0502020204030204" pitchFamily="34" charset="0"/>
              </a:rPr>
              <a:t>Silberschatz</a:t>
            </a:r>
            <a:r>
              <a:rPr lang="en-US" sz="2400" dirty="0">
                <a:latin typeface="Calibri" panose="020F0502020204030204" pitchFamily="34" charset="0"/>
              </a:rPr>
              <a:t>, Peter B. Galvin, and Greg Gagne. ISBN-13: 978-1118063330, ISBN-10: 1118063333.</a:t>
            </a:r>
          </a:p>
          <a:p>
            <a:pPr>
              <a:lnSpc>
                <a:spcPct val="90000"/>
              </a:lnSpc>
            </a:pPr>
            <a:endParaRPr lang="en-US" altLang="zh-CN" sz="2400" dirty="0">
              <a:latin typeface="Calibri" pitchFamily="34" charset="0"/>
              <a:ea typeface="SimSun" pitchFamily="2" charset="-122"/>
            </a:endParaRPr>
          </a:p>
        </p:txBody>
      </p:sp>
      <p:sp>
        <p:nvSpPr>
          <p:cNvPr id="20484" name="AutoShape 2" descr="data:image/jpeg;base64,/9j/4AAQSkZJRgABAQAAAQABAAD/2wBDAAoHBwgHBgoICAgLCgoLDhgQDg0NDh0VFhEYIx8lJCIfIiEmKzcvJik0KSEiMEExNDk7Pj4+JS5ESUM8SDc9Pjv/2wBDAQoLCw4NDhwQEBw7KCIoOzs7Ozs7Ozs7Ozs7Ozs7Ozs7Ozs7Ozs7Ozs7Ozs7Ozs7Ozs7Ozs7Ozs7Ozs7Ozs7Ozv/wAARCAFaAP4DASIAAhEBAxEB/8QAHAAAAQUBAQEAAAAAAAAAAAAABQACAwQGAQgH/8QAURAAAgEDAQQECggDBAYJBAMAAQIDAAQRBQYSITETQVFhByIyNnF0gZGz0RQWQlWUobHBI1LwFWJy4RckM0OCkjQ3VnWTorLC0jVEVPFjc6P/xAAZAQEAAwEBAAAAAAAAAAAAAAAAAQIDBAX/xAAsEQACAgICAQMEAAcBAQAAAAAAAQIRAyExQRITUWEEIjJxFEKRobHB8COB/9oADAMBAAIRAxEAPwD5/tHtHrsG0+qww61qEccd7MqIl04VQHIAAB4Chv1o2h+/tS/FyfOltR52ax6/P8RqF0AU+tG0P39qX4uT50vrRtD9/al+Lk+dC6VAFPrRtD9/al+Lk+dL60bQ/f2pfi5PnQulQBT60bQ/f2pfi5PnS+tG0P39qX4uT50LpUAU+tG0P39qX4uT50vrRtD9/al+Lk+dC6VAFPrRtD9/al+Lk+dL60bQ/f2pfi5PnQulQBT60bQ/f2pfi5PnS+tG0P39qX4uT50LpUAU+tG0P39qX4uT50vrRtD9/al+Lk+dC6VAFPrRtD9/al+Lk+dL60bQ/f2pfi5PnQulQBT60bQ/f2pfi5PnS+tG0P39qX4uT50LpUAU+tG0P39qX4uT50vrRtD9/al+Lk+dC6VAFPrRtD9/al+Lk+dL60bQ/f2pfi5PnQulQBT60bQ/f2pfi5PnS+tG0P39qX4uT50LpUAU+tG0P39qX4uT50vrRtD9/al+Lk+dC6VAFPrRtD9/al+Lk+dL60bQ/f2pfi5PnQulQBT60bQ/f2pfi5PnW18FWs6rqO09zDfaneXUa2TMEnnZ1B30GcE8+J99fNq3nge87Lr1B/iR0Bl9qPOzWPX5/iNQuim1HnZrHr8/xGoXQCpUqQBYgAZJ5AUAqVbOx8GeptYx32s31jolvKMp9Nl3XYdu5z9/Gp08GkN/4mjbWaPqE/VD0hjZj2DPOgMLSq5qukX+iX8ljqNs9vcRnijj8x2jvFa6LwV3rafaXlxruj2i3cKzRpcTlG3SM8iKAwtKt0PBbKThdqtnyeofTOf5UF2j2J1jZgwPexxSW1wcRXUD78bn0jl7aAz9Kt/ceCS9tHWO72i0S2kKhtyW4Ktg8uBFRf6Ln/7V7P8A4v8AyoDC0q16eDu7n2lttCtdX026muIWlEsExeNQM5BIHPhVw+CyVSVbarZ8EcCDd8vyoDCUq3f+ifUpwVsNb0W+m6oYLsFm9GRWLvbG5068ls7yF4J4W3XjcYKmgIKVW9K0241jVLbTrRd6e5kEaDvPX6KM7XbD6lsdJbC9lgnjuQ25LAxK5U4IJIHGgM3SrWaLsE+s6VDfjaDRrQS5/g3NzuuuCRxGO6isHghvrqOWW32i0SVIV3pWS5JCDtPDhQHz6lW7/wBF0n/avZ78Z/lQa42MvINA1DWlu7Wa10+8No5jYnpGyBvLwwV40BnaVbKx8GOuanstHr1nJbTJLG0iWyselYKcHAxg++scylWIYEEcCD1UBylRbZjZ262q1uLSbOSKOaVWYNKSF8UZPIHsqnHp1zPqX9n28TT3BkMapGMliDjgKAq0q3P+jGSxRTr+0WlaRKwB6CSXfkXPaBTZ/Bhez2klzoOradraxLvNHay/xAP8JoDEUqdJG8UjRyKVdThlIwQeym0Aq3nge87Lr1B/iR1g63nge87Lr1B/iR0Bl9qPOzWPX5/iNQuim1HnZrHr8/xGoXQCrbeCvTbW62mm1C9iE0Ol2r3fRnkzLy9x4+ysTWy8GGtWWlbTvb6i+5aalbtaSOTwTe5E92eHtoDP6/r1/tHq82o6hMzySsSFzwQdSjsAocrMjBlJDA5BHDFG9qNlNS2V1OW0vIXMQb+FcBTuSr1EH9qE2tpcXlwsFrBJPK5wqRqWJ9goD6Dqd221/gl/ta+/ialol0sBuG8qSJsYBPXxYe6re3+gaxrGj7KyaZpd3eJHpaKzQQs4U4HA4FVtoIF2L8GMezdyw/tbVp1urmEHJhQYIB7+A/OrO320GsaNo+ysemapdWaSaWjOsEpQMcDicUBil2H2rYgDZzU+PbauP2rZXFhfbMeCafTNfPQ3N7fRvZWjvvOgBBY46hz9/fWNO3G1ZBB2j1PB7Lpx+9DJb67v7xJr26muZSw8eaQu3PtNAfVPCXsJtHtDtQl/pen9Pbm0iTf6RV4gHPAnvrJf6J9tfuf/AP2j+dFPC9d3sO2iJBcTxp9ChOEcgZweysN/aOp//m3f/it86A2Pgjhkt/CTDBIu7JHHMrLnkQpFD7vwcbYveTumgXRVpGIOF4jPpq94Hy3+kO3ZicmGUknn5JrPXu0uvLfTqNb1EASMABdScOPpoAzpXgz20bUIWGly2e5IrdPK4QR4PPOeqmeFLU7PVNuLmaylWZI40ieVOTuowT39nsrSaLqc/hG2Ok2envpI9d09TJaOZWH0qMc1bjxP+R7a+e6Xod7quvwaLFGUuppuiKsMbhzxJ9GCT6KA2WwsSbL7L6lttdACXdNrpoI4mU8Cw9H7Gn7I3DbZ7J6nsheT9JfRlr3Tml4nfGSy578n/mNGNrdd2Dt0ttlb211G4g0b+GptHVUZ8DeJ48TnPtzQfR9pPB1oWq2+pWGm63HcW7byEzKR6CM8qA+dSI0cjI4KspwQeYNfQfBv5pbaf93D9Gqt4UNGt4tSt9o9LUf2ZrUfToV5LJzYdx6/fVnwb+ae2n/dw/R6A+eV9E0z/qG1f/vNP/ZXzuvommf9Q2r/APeif+ygLWoaxe6B4OtiNS0+UxTwyXBBHIjf4gjrBqDaXRbHbbRn2v2biEdzHx1TT15xtjJkUdYP9ddV9q/+qTY7/Hcf+o1l9mNpb/ZXWI9RsH4jhJEx8SVOtWFAaPwN/wDWRZf/ANUv/oNEtjWj0PSNrNq1iV72zc29qzf7tnJyfzHurV7I6BpeobY2G2mzZVbGdZRd2ufGtpSp6uwn9eHCslsW9vrNttNsdLMsNxqTGW0dvJMiMfF9vD3GgPnVxcTXdzJcTyNLLKxZ3c5LE8yataVf6joupQ6hYPLDPC28rKCM9x7Qa7d2Oo7P6qI7y2e2ubeQMFkTrB594rebP7e7fbR6pFY2C20hdgHcWabsa9ZJxwAoDC7RaxPr+uXOqXNvFby3DbzJEpVc9vGhtfQvDWgTbiMDd/6FHkqMA8W4189oBVvPA952XXqD/EjrB1vPA952XXqD/EjoDL7Uedmsevz/ABGoXRTajzs1j1+f4jULoBUgcUqVAavRfCTtHo1otl08V9ZKN0W17GJEA7O386vS+FfXRC0Ol2OmaSX8p7K1CufaSaw1HthpbGDbXSpdSKrapcAuX8kdhPdnFAFk8H22evZ1S8g3DceMZr6cRs/fhjmiG0ex+3mqWFo11a297Dp0Ahi+hSI5CDuBya7t9sltpe7S3t69nd6jayyFreSDMiiM+SABywMdVZS3+suy90l3HFf6dLGch2jZB7cjBHpoBuk7K6xri3f9nWvSvZrvTRFwsij/AAk5PLqoRxjflhlPX21pZtvNXk2tj2lj6G3vFCqwhTdWQAYO8OvPXR/a7RLHarRjtts3GFz/APU7JTloH62x2f8A77aArQ+FvbG4kjhjNpNI2ERRaKzN1AUY1HbDwj6Vqdvplza2RvbhQ0dvFbxyOR3hc49tV9A0+08HegptTrUKyaxdKf7MspBxj4f7Ruz+us8HeDPU59Y2g16ee9Qa7fWbizmlOPHPZ2dXsFAEnsPCZPq9rrNwNLtLu2iaOISvEnitzyoNYXXtg9p9Hie/vtPLwMxZpoGEiDPWd3OB6aWqbF7ZxXMj32jajNJvEtIEaXePbvDOa5ou0e0mxl3vIJ4kYbsltdI3RyDvU0Ba2W2N2vuUtdoNAtwArloZunRTlSQeBPcRWph2f8JsO0c+0MOlWK6hNGUeRWiwM82AzgHvr5jLqN08ryLK0Idy25CSiKSc4AHACt74Lrq4ks9qzJPK+7o8hG85ODg0AOk8FG200jSyacjO7FmY3UeST1+VVGx8HO0+o3N5b2tgryWMginBnQBWIzjJPHh2Vn/p95/+XP8A+Ia+g7IRX194Ktp0s0nnunuYd0RAs7cs8uNAdbYrwiybMps7Jp9vJYxy9LGrTRFkbubOR1++qsGyu3eyWh6swsoIrO6tyt2TLG53Bnlxz11n/q/tl91a1/4MvyqlqNprunKq6nBf2qy5Ci4V0D9uM86At3WxOv2ezse0E1ljT5FV1lEing3I4ByKrQ7SajBs1Ps9G6fQLiYTOpQb28MdfsFfYLLUIH0vZbZvUMGx1zRzbsD9mThuEd+eHpxXxXVdOn0nVLnT7lCsttK0bAjHI4oA9pkO022+nWuzunwLcQaUrSRqN1N0MeOWPPieVBJ9G1C11iTSHtna+SXojCnjHe7BjnX1LYzGyOh7P25YjUNpdRhkYDgUt1YYB9P/ALj2UtnZbZPDJtOjTRQ30onSxklxhZServx+9ADNltlfCHsrK91p7WlgZ1AeK6uEAbsypPOs9q+wm1ui72qzWTMiv0huLSQOEOc58U5FM1nYvbWO8lkv9K1C5kZiWlVTKGPbkZqHRtc2k2Kv1niW5txnDwXCMI5B2FTQBO18K20MdqLXUorDWIl8kX9uHI9oxn25qHVPCftBqFkbG2+i6XaMMNDYQ9GGHeeJrLX1y17fT3TpHG00hcrGu6qknOAOoVBQBTX9oL3aS9jvL/o+ljhWFejXdG6vKhdKlQCreeB7zsuvUH+JHWDreeB7zsuvUH+JHQGX2o87NY9fn+I1C6KbUedmsevz/EahdAKlSpYIoBVe0bR77XtTi07ToeluZc7q7wHIZJyao4NTWt1PZXUd1bSvDNEwZJEOCpHWKALw7Q7UbNzvZRanf2TwtutAZGAU/wCE8KM2Xhb2wt3VZr+O9jJ8aO4gRgw7OABqf/SZFqMKLtNszp+sTIu6Llh0chHeRSj8IGhae4m0jYfTre4U5SWZ2l3D2gGgG+FXS7Gz1PTL+0tY7KXUrJbi4tEGBG57urP7GofBNqV3Z7eWVrDMywXhMU8fNXXBPEeys1rWt6jtDqcmoancNPcScMngAOoAdQqTZzWpNnNetNXihWZ7ZiwRzgNwI/egL23uqXmp7Z6m93MZDDcPDGOpEViAAKp6Ts/rGq2V3f6bbPLHYKHlaM+Muewcz28OyqeqXzanqt1fugja5meUqOQLEnH51Z0HaHU9mtQW+0u5aCUDDdauOwjrFAXrPbzazT1C2+v3oUcleTfA9jZrV7K+EfX9d1q00XWYLfWLS8kEUkctuu8AeZBA6udUJfCDoOouZtW2G06e4bi8sDmLePaRimnwlJp0EibM7Oafo0si7puUBklA7iaAz22Om2ukbW6lp9kf9XguGWMZzgdme7l7K0/gr/6FtZ/3NL+hrBSyy3EzzSu0kkjFndjksTzJo1s1tPNs1DqkUVsk39pWjWzFyRuA9Y76AA19J2L1G80rwU7S3thcPb3EdzFuSIcFc4Br5titXsrtuNnNHvdKm0e11K2vJFeRLgnHDlwoCD/SLtj/ANob3/nobq20Wsa8YjquoTXnQ56PpTndzzx7q1H1/wBE/wCwOjf8pqG8240e6sprePYjSLd5Y2RZUB3kJGMjvFAXdvJpLfZzYmaJiskenhlYcCCCpBozquzg8IOr7O7Q2akwamoi1EAY6J4x45PpAIHoHbWB13aabXdM0mxkt0iXS7foEZSSXHDifdV/Zzb/AFXZvZ7UNGtkV4rwHddiQYWIwSPZj3UAcudfXX/DPpb27L9CtL6G2tFTgojVgOHpOTQ7aXZ7Vdc262mm0u2ec2Vw8soQ+MBvdQ5k+jsrL6LqT6NrVnqaRrI9pMsqoxwGKnOKIvthqkW1lztHYSmyuriVpCqHK8TxU55j00ArPbjarTQI7fXb5FXhuPKWA9jZrT7O+E/aXUNVtdM1OKDWba5kWJ4JbdSxBODggfrVeXwiaNqTGbW9itOurlvLmiYxFz2nFNHhJt9Mjc7NbLafpNwylRdf7WRR3E0AH8IWj2Whbbahp+n8LeNlKpnO5lQSvsJrN1Lc3E15cyXNxI0s0rF3djksx4kmoqAVKlSoBVvPA952XXqD/EjrB1vPA952XXqD/EjoDL7Uedmsevz/ABGoXRTajzs1j1+f4jULoBDnWs1ax0uK6vr+8S4YC9MKwwMqAjdB5kHHurJirVxqV3do6zzFw8nSsCBxbGM+6qtNsg0YtNEtdGv+ltrmYCaBo3EiK6q6FgM7p9vbw7KbLs3p0INpJPuXIXJna6jCA4zjo/Kx1Zz34oCmrXsYdRKGWRUVldFYEKMLwI6hT/7bvyoBnBYLuhyi74GMY3sZ5cOdU8Ze5FMKRaTpBu7Syka6ae5jjkLqyhYwV3iMY8b8qij0rT9RtFm09LtTHOkModlcuGDHeHAbuAh4En00JGoXQuY7gTESxqEVuHAAYA91OtdSu7JSttOY1LhyABxIBA/Jj76t4y9yaNJb6RpSXVpcWbnfiuolkia4WbeDHn4qgDlyyarQaNplxaJuGa4uZgSehnjUxtk+L0TcW6uR66EjW9QChUmWNQ6uFjjVRvDkcAVNa6jqzCNYn3jGMRuYlZk9DEZGKhQm+CvHJV0+z+l36QsrlckvuYBCjieJOB6TWhOzmlXPQy200iR9N0UyLOsxXKswIIUD7J4cfTQq3guLGbpo5YhIQQd6ReIPMEE/rUk+q6nBGse8UQNvgJGqrnBGRgY5E1rLFPm6I8r4LNroFhq1uklg1xAI5hFMZmD7wKs28oAGDhDw48xxqazg0iXTtW+hQ3KOtnxM7q4P8ROIwAVPv50Ci1W8t03IJmiXpFlG7zDLnBz3ZNSSa5qMkEsBnCxzLuyKkaqHGc8cDjxFUcS1MIaDJ9Cg1O4gJEsdqCrEA4/ioOsVZtJZdoba6hvVicxIrRTlFQo5dVAJGMg5PA+ms9Z39zYNIbdwvSpuOGQMGGQcYII5gU+41W9uYehkmxFvb3RxoEUntwoHGpkrbpDxYfutn9JSGaNJ+imtwSZHu42WQjmNwcVJ6uJpt1oWmJEfoRnlaPB6dZ43DcRkmPAZfbnFBX1rUHDgzgFxh3VFDsO9gMn30pNa1CXe35gWcYeTo1Dt6Wxk++qVL3FMPvs/Y9LLLcpd3LTXMqb8UqRiMBsZII49vUKq3Om6HZILhxeXELzyRRrFKoyq7vjbxXvzjHtqGLaWX6NHFObglCzExyKA5YkkkFTx41SvtWkvJDiNYoQxZYkwApIAJ4AcTgUipN7IqQzU7Aabq81mHLrFJuhiMZFarVNRkttUuIxr1rFEjkdAbPf3R/L5GD76ys1893M01w2/IxyWYc/69FcumN7cPcSSZkkO8zdprR4vKtj9he6g0Ril+kdyv02WToIoyqrHhsKTkHhx5fnSvrHSbOTp7/6ZcPNPMpETqmN18Zzg+7HuoJJLcrFDGzkpASY/7pJyabcX1zdhRPKX3WZhntY5P51TwkuyQxdaVpmjyMmo/SrktLIkfQOqboViuSSDk8OXCu2+m2c9nl57j6PG07rhFDYVUI4d+e2hv9tX5Ll5lk6SQyESRq43jzIBHD2VLba/eQTSzPM0jusgDE8QzgAnv4AcKipCmEdOtdLuLmK5sI7iMQyBJI7hlcNvK2CCAOzlipItntOWCGK5mKzzRq/TfSolWPeAI8Q8TjPaKCtrN8dzEqoEbeVY41QZxjOAOJxXI9ZvokRFmB6IYjZo1LIO5iMiocZe4pheDRNNls40Qy3VzIpy0FxGNxsnh0ZG83VxB45rNEYJBogmt6hGqbs4LRjCO0as69mGIyKHkkkknJPXV4prklCreeB7zsuvUH+JHWDreeB7zsuvUH+JHViTL7Uedmsevz/EahdFNqPOzWPX5/iNQugFSpUqAVKlSoBU5I2c4FPji3uJ4CpWkVBuqOPZV1H3IsmtbaIb0kzYjj8o9p7B30ye+aQ7kY3IxyUf1xp18xiSO1DA7g3nx/MflyqWC2hsrZby6j6Rn/2MJ5H+83d3ddaX/LEz1+TIdOiaW9id4XlQNlwELcKuXW9bzTExPGGjAT+GVwcjuHVmqlxqN1OqkTFE5bieKB6AKaZruNVlV5FRhzycE1Rwi3as2jlmo+NItTT2MtoAd0ON0qFjwR254VFczWiq5t4d1jKGUnDAjj3ejhUUjrIf4sQyftKMEUwxGPkQ6UX07NH9Q30iybu2kuw0sSmIREbqoFy273d9Vrt4JDH9HjKAJhgePHJ6+vqrhiyMrypdEeyrr6b5KSzuSaZbmuLNra3VAgZd3pPE4nt6v3p81zYteRvuo0YlLHdj3QE6gR11R6I0ugc9WPTUfwvsy/8AFN9IkW7VbN4tyPeLDdPRjOOOePuqWKa1EzEbiExqFZ03gCAM8KqmJV5tn0Cm4QclJ9Jqr+naIWd2i8Liw3pg8QZXZcFVwQMHJHZxxwqlPIouZGh4IWO71cM03fweCL7s1wyn+Vf+WqKHixLI5KmiRJ+PjDFdeJZBlcA/lUXSA80X2cKcroOW8v5itE0+TKiNkKnBFNq90ayp4pDjsHMVVkiKd47arKFbITsjpUqVULCpUqVAKt54HvOy69Qf4kdYOt54HvOy69Qf4kdAZfajzs1j1+f4jULoptR52ax6/P8AEahdAKlSpUAqmiiz4zcurvpsUe94x5CnyyY8VeFXiktsgUkuOCn/ACp1jD9IvYoyeDON49g66hiieZt1F3jjOBVnTzuXDN/LG/8A6TUpttEPSY63j+nap42dx3LNjqXmfyp08zXmoOGxGrndCnkgHL3V2wPRW13MPK6MID2bx4/lmrFppz39ozwq8lwjABEBJI7eH9cK2hjtbM3JJ/2IRmx+kWksQbfGM8iOw/pTBJK1sLdsFAcjhxFEU0iQuz393BbHr323mP8Awrk+/FELXTNLiUm5a4c9QbEY9w3ifyreMVwjKU0tsBsRLDHGUAKcN7trsdvJIwEaMxxjAGa1EDWFuxNtYWZcchMrOfbvEipjqOuTkRW7PEvUttGEHuQVsscuzmeddACDZ7VJzmKwlP8Aw4qf6qauGKmxkBHapxRdrDWT/tkuePXKT/7uFQyaTd53pVUE8RmdB/7qnwXuU9aRSXZDVyMrbj2sB+tQTbLazGQG06Zs8twb2fdRL+y5TxIgJ7enj/8AlTo9LvwcwhPF48JUI/JqeBKzNGem0i9t/wDb2VxHj+aIj9qqvDuc48emtmlrrKjAgkft3QW/TNVZJbu2JEr3EDdQYkofSr1Dg+i8fqPcyJXGTurj0VCTg8UX3VpbmWV/Hms7SZSMkrD0Z/8ALiqZ/sqXi0E9s/8AdYSKfYcH86ylC+TphlTA5MQA34yCf5TXRBHKcQyjeP2X4Gr9xpaykPZ3MEwPDczuMPY37Zqvd6fNpuOnQq7DgCMEfOuaWNo2Ul7lR4pYJMOrIw7eFWYrhJ/4dwPGPAOBx/zpkN2wHRTJ00ZPknmPQeqpLzT2t16WIloieOfKQ9jd9ZxtbjwG1dMgubVoSCDvI3EMORqvV61uVKmGYZjbmOzvHfUF1bGCUrzXmrDkRUSiqtFk3dMgpUqVZlhVvPA952XXqD/EjrB1vPA952XXqD/EjoDL7Uedmsevz/EahdFNqPOzWPX5/iNQugFTkXebFNxVhQI0yeZq0VbIYncIoA4HqqvXWO8c1JBby3MojhQux6hRu2OBiFkYMpIIOQRWm2e2evNohdS2iJGYYGMryHcQ8OYPb20KWOzsQd/du7j+UH+GnpI8r9PTV/TZNQ1G9ZVd2YwuFRPFVRukgADgBwroxY92ZzlofbjT7Cyc7pv2Mi76nKR8m4fzN+VTbupTjct8xwXAz0duu6uOwgc/bmidnpWnSaXI80/0i7WTee3gfAbgftY4nnkCoYr27kgEduDaWyMSY4eGR3nmfbXbGHRwzzVdE1loT2iPNKYISvJpjl+8hBkjGeurKW+kxYmk6d4yThmwhkPXheJ9uRVeFgLu2iZ9wFcswAOM5JOOzHOo9VltruY/Q5cdFH5DdQHUK1pROVylNlr+17cyqllpkcYVh4iIHZvTvAn3GuXl7qsCK0d5ObaQncjYlN7HMYB/zoNDqxs7sXFrGoO5gq3EZ7ajuNVmureGByx6OQtgdZPH51RyRosTsfJI9w+8jNvE+OrHLL86u6jYywWKu9zE3QAIFXOWB8br/wAXLuqh0M8kvkOd0ZScKR76jltJCd5ykbjyl3xx7xxqjyL3N1ifsRdOeqjlvYyf2bPcR3EBV4gTxORjiR71x7KCCGXnGsYHLLSqf3pdC/XJvn+4wP71T1UJYX7FlLlkOQ4U9x40bs7rUpY4y088lu58neLb2O6s5JG0JwbeXj1tmrEWrXNtGqK2FAOFPIej3VpHInyYzwvoKrftvt0kFvMpPBWj3ce1cGq0kGn38u7LDJZyH/eR4kUnvHDFUkuUxlgwPpotamwljRjK6yICSe09WKumpGDcsewNdaFPGzCJ458dSHDf8p41Ra7vIN2GRi8acoplyo7sHl7KOS9HMGE4IJOSw7e301Tnnmj3YrtUuYvss/PHc3MVScEjrw5m1vY28tNPjjS4gIs5SPFDZZWJ5kdYx28aGJ9J0+ffkQSRycG47ySA99W7jT4LmT/UrkuV4CGQ4P8Awnkaku1Gm2yNCwU4w0Uozv8AfjtFc2SH8y0dMJUqu7Bl/afRZFkiJMMo3kYjiO494p8J+mWrQkZeMbyejrH7++rdsLfUbWa2R2SVhvxxsc+OP5T3jq9FC4JHtblXwQUbiP2rB1F30zWLbVdohZSrEHqptXb6FUlbc4rwZe9TxFUqylGmap2rFW88D3nZdeoP8SOsHW88D3nZdeoP8SOqkmX2o87NY9fn+I1C6KbUedmsevz/ABGoWKAfEuW48hTpTk7opyDdjyR31JbW4l3ppm3IU8pu09g760rVIrfZy1szMDJIwihTypCOHoHaallvR0ZtrRTFD9r+aT/Ef25VFcXLXLKiLuRLwSNeQ/zoglvHpKq88Ylu2GVjYZWPsJ7T3VfHG3opKVcis9LTCy30nQowykefHk+Q7zRjSJJ7jVIbGOH6NbklHjQdRBGWPM8+ugW/LPKZZnZ3c5JPM1qILhLGOOKFN2QAGTrYdgzXfCKZxZ8kl8sbplvBLGyy9JCI5F3OOMEA8TVl9Rgsw0dmrSM5y6Z8U47+v5UyRFe5v4eIIyRjqw3P0YobOsdosc4cTMx5DgoI7+ut3JRVI41jeSVyeiaQPLeXLxqBuwjHUBkAc/bVCZrYW8ayMemUne3Osemi168uotdyuVh3oVIjAxkeLkhaB3N+jkMsCllUJ0kg5468cs++uWU74PRxYaSdDUcsT0FrvEdZBfH7flT1juZD49ykS9zgfktMlJlslkmuBwACwBvK488dVV1uEtpt+4QSsB4secBOysHL2OpJKkXIZLeJulF0xXBDMY873vIp9t9DNk0ydOwjbG+cAp3448KH31zDJGJFAVn4CNeSDsqFdVuUszaowWJhggDvzVHP5IUU7L5ksRIZHW4OOa7w4flypqtaRSkpJICADxUMP1FVoZWgSGeJ/GGRn9qju55JcyO2S2ApAxwFW7JXjXBfUl5C8d5ut5XjKV5ejNP6S8k45S46uGG/zofDfoloYOgXeYY6TPE8eulasssm7JKsfDgT29lSvcnxWkggbhJHAmiMe7w8T5Gp1G/Ji1O+uM45Gqst0yPuF0mVPF8biD28edSW8iBjIn8JgOIfivv51dSaVmE8UZaW/wCwQSRZFCyHxv09NQvDub0UgzE3L+4e2lGZNx5JzvEHrPH2GrDBZ4N5Dkr7/bW8ZqSpnBLG4PQCuIXhcqwwR1irVoDqIEF+N6NeCz/bXuHb7auXEIu7MndHSxdXaOygwkkgkEkR3WGcHHbUSVHRCXmvkkuLOXRLpJihfD70Tjyccx7e6n6kYbq9dHxG7YeKTqYEZAb34zUEd1cRH/WUaaCfykf7XeO8VNrlsscFlNES0bRboYjB4E8D34x7q5ZxSTrg3TfkvLn3ILlHSCDpBh1UowPcfkRQ+Rd1sdVFYWN9pqRu38WOTERPXw8k+7hQ6ZDg5GCvOs5q1ZpB9EFbzwPedl16g/xI6wdbzwPedl16g/xI6wNTL7Uedmsevz/EahiDeYCie1HnZrHr8/xGofCPGJ7KmKthk8cLXEgjB3V5sx5KBzNK6uFlIihBWGPgi/ue81LcN9FtFhHCSYBpO5eofv7q7pkEWXvLgZhtxnH87dS/11Vq1bozul5E8KjSbdbh1zeSrmFTx6Nf5iO3s99MsZQ8pW4lbo2OWGN7J9vL012MHWL8lldZJDliDkAeirN9BaQuiW6Mr/ayf2PHNdWKOtcGMn0+WEjNHKWSKJBDb4CN5XHqx/XVUiphN4nCr5RPH+jTbeAxWccYYKzASHPV3+4/nXZMyEQx4VF6zyA7TXXdI4ElJ6Lk8zXOow/RhupcW4D953ShJ9oNDDdK1qlrbKXuI2JVyvA554B9lWukWewtxa7ytaT4Yk+WD4yk9nENUNzbWkd3efQLmQ4j6WPhu4U8SD28CK5bb0d0YqNSf/foikZbe8YXYaQPbLvFHOeBGT6eFVLi+XoRbwW+N/iqMd7JyPG7vRStwQlvOzFnYvCgIzkkcPzNMvZkb6PuuiT7m7M681weI91ZTS5ZqsjVxXDKMkrQ7xQ70pOHfmB3CmySw3W6OjKMo8Z85zUt5cBt61tiZFZsu5+2e3uqru8OjTiPtHtrJeU2Sqq2NmRvKXig5EdQqMAnqq7BbspyDg1aFuj+Wu6f5lH7VqsBDypAkbw8XJAzmrc6LuiLrxvZ7WP+VWxYbrb7AFF45HI91QPA7yEnian0a4IWVMHZIOKfnPXipLmIg7/acHHbUA7KxuUHTNdNFpG3UA48eNW2u2nVFZVG6MAqOdUGfdcL/Lwp8bDOOVdMWpbKStKg1DG8IjEpHQyYJGc//o1cgKxz4gcMhO6T2ZoJE28yqWwuevqolupZXAKuWHUMj25qLp12VnHzjfS/qXhzMsYww4kYoRqEISfpEACSeMB2doowMCZip4Ekeg9lUr5A8J4cQSQezjxH5/lXRdo4YKpfP+fkp6teRlY1t5AXXO8yrgYOOHHj1U2K6VNLtobnLW8zyB+1Twww9FPfTkiMLzk7rOd8EboAGOWefOpNeggtrez3QjKd5gqt3j8uFZZE0nI6E4vxiD7m2ks7KSJuJE6lWHJhunBFNlb6Xbi4+2PFlAHM9R9v61alZr3Z8NuqrQPwA5lOH6E/nQ+wlCTbjnEcg3Wz2VyvUkumbxbab7RVYEHBrd+B7zsuvUH+JHWIuI2indH4Mpwa3Hge87Lr1F/iR1hJUzZGW2o87NY9en+I1VrCISzBWOF8pj3AZNWtqPOzWPXp/iNUNoBHYXEx5kBF9JOf0FXx8lZ8Fa4mae4eQ82PuolfxSQ2kNigBCDpJd0jO+e30DAqppkSy6jAsnkb283oHE/pUVzO1xdyTNzdialOk37lWrkl7FxdMmislujKihhvbpJDc6ktlM0yhiSXbiTTJdRkuYVgMaxopzhMgd1WtKCi7V2AKoGcg9wJrujSSowl5Nb5DE7D6U6IMKuMj9BUN5IsMfQDO+2C7A449lTxFTM8rDOMu3ef6xVNugleSSZm4AkAtgk1fI6WzHDG9r/5+h8S25gns1dulkh31be4F08YYx2jeHtqp0qpHb3gVWURmKYOuQSOQHpUr+dQW0/QX0MoXeCOCV7R1ir8lnAHu9MDjordhOkzHG+Oz2qQfZWO46Nm0+ihFcPFDLLwEqFZYl/kAOOHv/Ku6jFAbUta8OjlBckAeUMj9KuX0VjazQyJh1vk3T44YR9R/ahMq3M6JFFklgY3jU8ynd6MVjPmmWgrdkBUFQ0Q4Nwc9/yqzBBTLJdw+MMq3AiisFsekVBxzyI666cUFRnnyUMgtWchVXJ7hVxdPPAF1VjyHXXZ7gW69BAPGPM9tN6KWNcsx6ZuY/kHzropLR59ylu6RM9oUXo4pEcfaA6zVKW1GfFHRuPstypFJofGVjVqGZbxeikGHHI0pMeUo7u0Bp7fmrqQeVDhGYnZmXgn69VaCUEfwpFJAOO8UN1OAog3TlR5RHbXPlhaPQwZL0CuJOc8akB5GojUinK8ffXJje6OtlyM5ANFYbVEmiWdsb4B4/lQhAQFUczRO36YXqGfLNHxOTnAHGul7RyT+12EbeRfpcqjiCzcc1xQv0gQyDxZGI49tQQNEql1ySRhh3k1bWL6TcQ4XJyH51pDekYzXjt9f4A2pXUl0wDIqCPIAUcqV3aG5EEQkCiCBRgg5yct+9Wrqzhn1cwiRY1aTAAB6+uqFxeznU5vojFVlkwuB1DgKie07NcfSj0PtT0D2ccrKsboRICRnDH5YoXJGYbho25qxU1NqMmdQfGcIQqk93Cu6su7qLkfbAf3gH964Zcfo6Y8/sbfKf4MpOekQH2jgfzFbHwPedl16i/xI6xs7b1nFnmrMP0P71svA952XXqL/EjqmTkvHgy+1HnZrHr0/wARqr8tMHfJ+g/zqfajzt1j1+f4jVXAJ0zP8sn6g/Kph2JdEmkkLNM5UHcgc49mK5aTQC7jYoIQuSW4sOXZS0vjLMnW8Dge7NR21r0lyiSEBWOOBBP61ZXSoo6uVlm7mWe5yhQqFABVcCr2kj+K+RnKbp9BOKoXdstnddGhJUgEZIJ/KiOlgbl0c4Kwkj05Fdu+zGVVoIxtm0eRuBbGcf13UPnWEQFgT0hbrPV6KILxtX78H9qozpCbYksBMD7xVp6Zni2lxx/spp4qtKeY4L6aJxBHjsJyPFjBivBjmMcP/Icew1R3CZUjA3hEpdh38z8qktoJp7Wa3kkG/egsiEYPSLkg+kjeX/irKRaOwfqMhgU2BiX+DISr48b39fDFTRTOp6WIn+IqzY7WXgw/U1PFbDUEtLueGWaKP+FcdEcEYHiknq4Y9xqqsb200tu6MGtn6RVbmVPAj3YNYb8tnRqqHxlGlZowQpPAHmKN6aN5HXHjAeIe81U+iQi2VomH8NsPIQRvg8QcflVuydeikjjyCy+UeZr0II8z6hkcCdFcMzcZsnn9j/Oi1rZiUDhmhEDbzMCP4qc/7w7fTRezvAgHGt8NdnD9W5V9o28tAinIoG4MVypHDjR28uxIDxoPuCWcO/kKeXW3dTLXQ+l8q+4mvAIwJseM6gr86DTHG9unn+dFtSclwDzCgeig83FSQeNc8zv+n4QNZFkJMYw3WnypsS5JJ5Dia7LkTbw4Z4ipSQylDwfmx7e6vOj+Z6vRLazmKVZSgfBzg8qIJM5hmlY/7U7oHV2n+u+q1tLHFZmMAmWRsMMdXpz+1WZFVpkt0O6kY8Y8+PX/AF3V1JnJk2+CxHuJbxKPLPjN+1W2maCNZI2KlV44qopSaVAmct/WKK6lEkNotqAN4rksoBJ7q1xLVnPlkk/H3oGFBHJPdOc9HCNw9rMMD8smhumyLBcy3LjKRRknPaeA/M0U19lgjgs18oIryHvKjA9g/WqP0dUsEhcjelPSuM8QOIUfqfaKrLRtjfkm32DLi6WS5eRY1IY5yw407VG3r3P9xB/5RUaQLLOArrhm4LxzTLmTpLh26s8K4G3Ts7Elaoe5/wBUUf3ifyFbTwPedl16i/xI6xcxHQoo+yBnvJraeB7zsuvUX+JHUZCYmW2o87dY9en+IagtW3rWeHGcrvD0g/Imp9qPOzWPXp/iNVO1l6KQOOo8R2iox8iS0P0+VYb6Jm8new3oPA/rTJA9rdsFJV42OCKbOnRTso5A8D2irNxJ0sMdzuqWPiOT2j/KpXFexD5v3JZEu23JroswAwCxz31c0t8XJXmJEZD7RVIXoeyWJ1YkcAc4FS2cphmjl/lYGu+LTSOed0HouDOjHhjHvzVVYoBclJskY58sYq5Km7M5A4Ng5HWKrTIrq8hOGVcHv44zV8i0YYpLhL5X+wc+TFI32pWAGOvrP7VWna5gmjDvuvDhk/u8j1UTml3ltlhiywySoXnxx+1C7subhzKu6+cMMcRWKdnQouL1wXmSE3M0MRzFqMYlhGPJfnj3hl9tUZtV6S8im+jqjIgjfHNwBg578ZqS3Zp9OeJGAmtG6eIjnjhvD2cD7DUpsYL/AFOOQlkjvEZ13FziTHFfRn8iKwkmno21yxygyYVZAxjIUOeG8h4qT/XZVmJ3t5yrcGQ4IqhZ3BiALBS1uSjjgcoTz7Dg/qKllnYz4dQGUAEj7Xf7a68c7RyZsdhSaEyEXNs2GHH0GmPM4XpFQj+ZR9k/Kq0F0yEFWIoil8kfjTRI7YwU5Z9Nb2uTh8ZR01aKyNJMu8wITlw5k9gqdVEIE02AceInUKU99jDxooU8j2d1D5rlnJLNmlrkVJ6SpHLmbfJJPE0LuHZm3VPE1NPOAOdUg2W6VuCqfeeyubLko9DBjpDmG7H0pHEHxR6ak061F3Od8kIo3nI54pil7p8BQS2QFHvFTfQXS5ECtklQW4Ebnbn0VypWzpb1RZijSLN0MGNeEQLZOerPo51JDuxoDITmTicc93/OmKqzNhQRbwDmBxP+ZqXfFw4UgKDzJ6q3MEt2ye2jL5lEZ3c9Q4URs4Vlu0MoPRxeM+Ovu9p4U53hVYbOBw8QXi0SYLHPX2+ipb7ds0W1SQrutvTZGDnHL/hGfaa6oxSRxzm5OwLdL9P1mZpCxjVi0jDqVef9eihF/K8873BAQOeCjqHUPYKJ3rGztuhIInuMSS5+yvNR7efuoNJKzsO3kMVhkemduGNJDYD0e/L/ACjA9JqNBvOAeXXT5m5ICOHMjtrijdA7W/SuHujpOznOSBjJ5Vt/A952XXqL/EjrCvyFbrwPedl16i/xI6rPkIy21HnZrHr8/wARqGxnxqJbUedmsevz/EahinBqIumSWG/jR4Plpy7xXLeVVLRyeQ4we7sNMyVIZeBHKk4DeOox2jsrR86K0WBi0kQEhiOOMZBq3K6Oysh5jlVAuGVY2OCAN1v2qfBVhngAo/SurG7WjGcbNDFN0lnFODkou449HI+41JIubZ5I+sqOHtoZpc/jmFj4r9Xaf6zRS3B+izoPsEHj1dX711fkjgf/AJyKxkSAwTIhLKMlQ2MDeNULvF5OzRxbjHid5ufdROaNVht7kHDoxXdHcc/vVTUpUubl5VR4gx4MRzIrjcalwd2PJf6BUUsljexzhcshyVPJhyIPcRkUSKtElxYQSlYpwJrZh9ocwue/ke8CqrRbxL3BLqB5QNWoFS5tRDbOzT2pMsOeB3ObDvx5Q9tGbVoFvfGW+FwYY1BAV40GARjBGKJ2wWBmFxJ/DVN1ieO/GfJI9H+VcNtE18k00O7FcqQRGMbkmPy48R1caqossMklrIFM9uWK5+2PtL+p99Zq47KtJ/ac+mJFIVhOQCQH6z8q6LoHrpo09JreVoc7/lxEnyl619IwfdQ3LdRrRZmuUU9KMgsL0L4pOVPMVXuLgqeByDxBHXVHLVPHuouJuR4hesd9Q898ErDFHOLjfkOEH50oo5bydIokyzHdRRXGjlllCBd8ngoXj7qv2cl1pM0kPQK0kg3cEZYej+uysZOUma1S0Pkt59NukSN/44A4IckHkR+dSlJhGLRGDMSekkz71z2DrqzPKj7sdvGGvSpWSQEkg+nt7TVdikCdHG28xA32B4HuHd+taRbaM2q5Ob/iCGLAiXmeW8e2pvozLbrMrJuMcY3vGB7xXLCaK3vEluYeljX/AHYOKL2u5qs8st2jLbxZbpFbBQdS95Pv666YQMMmTxVHdPjWztjqEq5Od2Be1v5vQP1qJWjjs57q6xKEcDdJ8tuJx+57vTU7mXU7sRxII03d1AeUaD5c+80E1a5ieVba2J+jwDdQnmx62PeT+1bTfiqOTGvOVsH3Vy0rtI5JZySx76qNiIZHlHl3VLKej4nieodlVsF2LMeHWa480tUj04LQkX7TeSPzpA7zEmuO+TgDCjkK6oAXNcq5NBrnLVu/A952XXqL/EjrBE5Nb3wPedl16i/xI6oyTLbUedmsevz/ABGoXRTajzs1j1+f4jULoB4OVrisVbhSQ4NdYcavyrIJJUy28vYOHZwqeRxvqrfyLg9nAVXlyrIw61FWG3WihlbiSCvHgOFbQlTZR9FgRvEqsWHHs6qO2Za8cTREb8i9HKnf1H2kCgBumeNYui4qOJ51PZXbW0yyISO3Brsi0ceXG2vkPLCtxDLDndYjfUHtA5e7PuqurteWyaaI1O6d5ZGPkqOf71bkZWWK/tzje45H839dVK5iQxfT7VfHLAsF4dCe4d+PZU5IqW/+s5cc3EAzwdBMyq+MEgHqao4pHtriO4EQJjbII6/T1Yow0KaiHeecQsoPRqFwqgUJa2m3OkWN90HG+Ace+sfHpnfDMXSyxu6xS9FaXqloi3Ho25YyOzip7jmh9zeXHTRmVIjLAAnDAxu8vbVqyb6RG9hLu/xGDRM/2X5Yz1Ajh7BSyGdLtog89uQJUOfGHIH09R9lQ4N6NfUS2RJGksQJQmGZuO7wEUnyP9cqhn0gtaCeGN0aMlZ0bmpzwPo5VYmgFncHELSQT5BAPMDn7Qf0p9zbSiKO3lDg4JhZvF6Vew94wKo8avZKmmlTBjxiMfw4SGP2mPKp9P0+5uBvCONIieM0mMD21f1axsQss9ucybyKEQ8MkHe6uPKo4xIlokd87Jb7pCRZ8c8c8uzPWfZms5QdaLLIntEOnz3MMsgh3GduJdR5GDzB6hUp3I5WjsVaVznenbs7B3d9MBeaIrGq21qMZx9r0nmxrjSZToYVIQnmfKb0/Krxx2yksiRKCkSdFG+85yHcdY7B3frR7StJitI3nvw0UoA6DgGG92EdbcvF7DQN7WSOGKVo91CCA3eKvW8uqanJDH9IfdgG8JGOBGB9onuwO/kK6owSOSeRvsiSAapfnoYIrWPm+CQiDrJJ/rqog7LL0VlZoRErYQY8aRj9o956h1VNf330t+it4wqHHSMqbrXDgeUQP0qrcTxWUckI4zYxLIrD+GP5VP8AMes9XLtrVfarZzu5ulwR6hcx2Ns0EUgeZjiRweBI6h3D8z6Kzcku6MjnU91O08pfGOwdgqlI6j+8fyrGT7OzFAjbj4znA/M1G773ADAHIVx2LHJOabXnzn5M7EjoGTTm4LSUdtcc5NQtKwNreeB7zsuvUH+JHWDreeB7zsuvUH+JHVCTL7Uedmsevz/EahdFNqPOzWPX5/iNQugFTwQRxpldU4NWi6BNJlreM/yZX9xU0CtcWUsS8WiPSKO7kf2pttmVHgAyXGV9I/o0y0nNrdLLg4U+MO0dYq+k0UfGi/pkqWztFcMF3lJ4nye4/KmbgPSSwhjCjY3iOFV7226CfMZLRSDejbtB/eisMnSWX0MiO3dF/ib3Ld7fT+ldGOf8rMZ1+S7FYX5tyY5AXt5OEifuO+ikEstmwmhlE0DcEk7R/Kw6vQazTuiTMIWLRA+KT11csr+S1beUhlPlI3FWrdOjDJitWg9IlpfLmNxbSAY3G8gnuPV7aZLFqVla7kas8O75agMoz2EVyJrK/G9BIbef+RuIPzqVY54m3VlCv/dfdPuq7ipLn+pyKTjoHR3ENtaIsllHISSQz889R9FW7W9jFvJqAto5blcLKMdvANjHXnj6O+pZE1A85JW9JzTIX1O2mEglfd+0rPuhh2Gs3jf/ADNVlT0QG2vhfLeQwtHBIxKswCqgPMceGa5cx9HI0eqXZcEkoI13ivHmDwAqae03WPT3XSQTcVJYuyn08sj0/rUdyEihWGSPpnQDcd+WPZU+m3sn1KaR0yyvIFtYVhlQArOSG317S3AA9/CoZYrZ7sLIqrcFfH6o9796fIlwGFvOpkibioQeSe4cvZT7a2V5oo7oiS3LACYHBQenq9BqY4miXkVWilJaXc4kkxvrCd1ivJQO7qFW9Nig0+4aS9i6Q9HmMDjx7f69NGGEENl0ViY92TfjaR8gtxHZz9vbUI0uCx3JNUm448WCNsu/pP2RWqxpGLzWMkt59XC6hPOqQEbsjFcCMjqA6yRjFNdw8a2lnEyQbwwuMtI3LLHr7h1U6WS41GdYoYwscYO7GnBIh6er0mq1xfw6fE8UEhaZuDyLwJHYOwfme6p1EhJz/Q+4uEsIgYZB0xyHmU5Efaq9rd45dXbQW4n+lcV4Mv2e3v8ATUM9y80mXwB1KBgD2VUaU7pKnBBrGUjsx4hs0xPDqqqzVZfFypZOEo5j+bvFVDzrjy5L0jsiqFXQK5injgKwSsuJjgYpldJya5RuwKt54HvOy69Qf4kdYOt54HvOy69Qf4kdVBl9qPOzWPX5/iNQuim1HnZrHr8/xGoXQCpUqVAPjkKMGBIIORVm7jDhbmMeJJzH8rddU6sW1wIiUkG9G4wy/uO+rxeqZDXaLmm3yqPo05AXnFIRnom7fRVS6t57adkmzvHjnOQw7c9dduLYxYdDvxN5Ljr+Rqez1IRqsN1H08CnK9TJ3qf2q/OpGdV90S5Bd2Ys2trqFUEaAgA5JPX6DyqraWlxdq7wqCF7TzpPpb3B6Wwl+lqeJUcHX0r8s02O6udNiCq5V2JO43Jerl1E1tHI0/u4KUqfg9jyZIWAdWRuYzRCHVpMbs69KOWScMPbQuO9abUEuLgGXxhlc8+wVfu9VgcSgWyLKRuFiM9Zz7a3hNPaZlkx3SaCEN3BLw3/APmIDfnz99TPHJGvShHlj7VXNCdLvreASdJAJW8riBwArs2rPIY+hd4gg6m4knma3WTRzS+nflpBy0DTRmMxOYpMnxhggjrFNmjWGU2tzgbvkueQz+1VLbVdTu7Zo4y8zjCKAm8xzk8+fVU8JfDRatNbQY4qZfHdT2YGT78Vf1ImDwzT2Fku7ZSpRN5ofFBPDiVPyFUbW0uHUzbvQw/aaTyT3Y5mom1yC3T6ElsoYEETXCAgHq8QcMe+mRajqt1JJ9JY9EPLmzuqgPLjyx3CoeRERwSXCCB1CC0RoLWJ0feDdMVBIPLgDwX05z6KpyRwJGbq7vCisThgu87/AOHP68vTVEGJY3e1cX1xG2C8gO4O9VPPj2+6hFxcXFw7TzM8jE8WbJ41k5s6oYFfIQudYYw/RrRPo1v1qpyzntY9Z/KhhcsSQeNRsJTF0m4Qn83VSuB9H3d197eXjWTmkrZ1RgNMu8zHsFQFv4R72rpIEZPW3AU1uES+kmuaeRs3ikhgYqwIOCOVJiWJJOSa5TgMVzpNlxAYrhOa6Tmm1LfSAqVKlVQKt54HvOy69Qf4kdYOt54HvOy69Qf4kdAZfajzs1j1+f4jULoptR52ax6/P8RqF0AqVKlQCpUqVAWLe6aDKkB428pG5H/OpvosVyN61fxsZMTnxvYev9ao10MQc1dS6ZDXsSETW8nEPG449hFXE1i5AxOsdyOydAx9/OoVv5ujEbkSovJZBnHo6xTzNZSL49q8bdsT8Pcc/rVla/FlGk/yRKt/YiRZP7NCMOuOVgM9uDmm9NpZOTbXOT//ADD/AONQ7tieU06+mMH96XR2I/8AuZf/AAh/8qt5y+CPGPz/AHLMd7p8QYJZSneGDvT9Wc9Q7qeurww/9H062Q/zODIfzOKqYsBze4Y9m6F/c0/6VYxriGx3j/NNIW/IYqyzSRDhF9MmbVtQmyizOFb/AHcXig+wUlsrjcMtw0dsvbM2GPoXmfdVYardIrJA4gDc+hUISOzI449tVWdmOSSfTUvOWUEuEH4r/To9yFla5ZR4k0owqns3RxK+k+yop9SuQ5t74dLEc7oGAFz1pjhj8qCZq1BdjcENwpkh44GeK94P7UWeyHjRcjjljbprKYyR547vlL/iX+hUVrqEsDum4rdI3EHqNRmCWH/WbSUuq8d9ODL6R1V3+0md965t4pz/ADFcH3jFHlf6I8b6sal0/QtbhRg5xnjjuqKKJpgc8FXiWPVVptQscl001Q/PxpWI91VZ7uW4UIcKg4hFGAKzbXbssr6VDJWDPhPJHAVyTnujkBinKm4vSN/wioyar+y6EOHGuE1zNKqt9EipUqVVAqVKlQCreeB7zsuvUH+JHWDreeB7zsuvUH+JHQGX2o87NY9fn+I1C6KbUedmsevz/EahdAKlSpUAqVKlQCpYqxY2hvrpbdXCMwO6T1kDIHt5VOdJnGlJqGRuPL0YXr9PozkeyrKLfBVyinTZQroNF5NAkR1UXCNl5EJAPAooY/rihcUZmmSIEAuwXPppTQU4vgbkUsU+4hNvcyQk5MbFSe3Bq2dKlGpR2SuC7hW3uoAqGyfQDU7YckihiliiQ0hzrEOniZSJiu5Ng4KnkcVxNHnfVzpxIVgeLkeKFxne9GONT4Mr6kPf5BuKWKuS2Ekeqvp4YNIsxizyBOcVZl020jZ4fp4E6ZBDwlVJHUD/AJVCgyXOKBWK6KK2+l2k8Esq6jgQoHcGE8ASBw48eJrlpo4vppVt7lBCmAJZF3QWbyV9JP6VPpsj1Iq/gHRyyRMGRip7QcVYNzFMQbiAFuto/FJ/b8q4lk7Q3TkhTbY3lPM5OKbZWrXs5iVgpEbPk/3VJ/aitaJbjyOMdm3FZpV7mQfOkXtYv9mryN2vwHuHzqGCIz3McIODI4UE9WTRCTQ5lsmuUkWRlZg0YHjBVOC3eKlNtaRDcYumwbJI0jEscmmVftdKluo4nR1VZC+S3AIEAJJ9hpz2Nm0bm21BXdFLFZE3N7/Cc8fyqtSZPnFaB2KVFpdJt7YrHd3pimZQ2BCWUZGRls9/UDQ2aPopWjDq+6cbynIPoqri1yTGSlwR0qVKoLCpUqVAKt54HvOy69Qf4kdYOt54HvOy69Qf4kdAZfajzs1j1+f4jULoptR52ax6/P8AEahdAKlSpUAqVKlQEttO1tcxzIfGjYMPYa0Q12wXVWxG5sFiASMj7QO+OH+Lh6DWYpZq8ZuPBnPHGfIfs9VthFbJcSsrCadpG3c4DoAD76qLBp1tJHMmo9KY3Vt0QsM8aF5pZp5t8kemk9MMXkOmTXE866n5bswXoG6znFWG1eyhe4uUj6eWWJIQrgqAoQBjkHOcjHozWfzSzU+dcB4k1TZorXWbF3spJoRbNZSjcCbzBkPEjieo8faajTV4FtI3LP8ASyVikbH+6Vsjj28h6BQHNLNPUkR6MS/fXMFzrVxcguYJbhnBXg26Wz7DReLVYYyHuNWe9tuu2mhLMw7CTwHpzWZzSzUKbWy0salSL9pdQw29/G2QZ4wqADPHeB/QVaGp2Vtp8FpFaCfB6WVpGZcyd2COAGB76DZpZoptB41Lk0Ml/p179KZ5PojXkS74VCwVw2T7wM+2oLH+zbG7En9omRXjkRiIWG7lCAe/nQXNLNT6ndFViSTV6CscOnWs8Vwmo9KY5FbcELDIzxp1zqgC20lq5EsMsr5I/mbI9PChOa5mo830W9NN29mhOr6d0cISJ40kWUXEajghcKMr3cM49lNtpdLtIZEkuorpGjcIotfGDFTgliOHHHLNAM0s1b1HyV9GNVZobfUUjiXotalihUYNvPF0hHcOoj3UI1GeC4v5praLoonYlExjAqrmlVZTbVFo41F2hUqVKqGgqVKlQCreeB7zsuvUH+JHWDreeB7zsuvUH+JHQGX2o87NY9fn+I1C69IS7OaFPM802i6fJJIxZ3e1QsxPEkkjiab9V9nvuHTfwkfyqAecaVejvqvs99w6b+Ej+VL6r7PfcOm/hI/lUg840q9HfVfZ77h038JH8qX1X2e+4dN/CR/KgPONKvR31X2e+4dN/CR/Kl9V9nvuHTfwkfyoDzjSr0d9V9nvuHTfwkfypfVfZ77h038JH8qA840q9HfVfZ77h038JH8qX1X2e+4dN/CR/KgPONKvR31X2e+4dN/CR/Kl9V9nvuHTfwkfyoDzjSr0d9V9nvuHTfwkfypfVfZ77h038JH8qA840q9HfVfZ77h038JH8qX1X2e+4dN/CR/KgPONKvR31X2e+4dN/CR/Kl9V9nvuHTfwkfyoDzjSr0d9V9nvuHTfwkfypfVfZ77h038JH8qA840q9HfVfZ77h038JH8qX1X2e+4dN/CR/KgPONKvR31X2e+4dN/CR/Kl9V9nvuHTfwkfyoDzjSr0d9V9nvuHTfwkfypfVfZ77h038JH8qA840q9HfVfZ77h038JH8qX1X2e+4dN/CR/KgPONbzwPedl16g/xI6+pfVfZ77h038JH8qns9G0rTpjNY6ZZ2sjLul4IFRiOeMgcuA91QD//2Q=="/>
          <p:cNvSpPr>
            <a:spLocks noChangeAspect="1" noChangeArrowheads="1"/>
          </p:cNvSpPr>
          <p:nvPr/>
        </p:nvSpPr>
        <p:spPr bwMode="auto">
          <a:xfrm>
            <a:off x="1692275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136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482850"/>
            <a:ext cx="241935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49525"/>
            <a:ext cx="2554288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http://www.clker.com/cliparts/f/d/e/7/119498958977780800stop_sign_right_font_mig_.svg.m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01925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 descr="http://www.clker.com/cliparts/f/d/e/7/119498958977780800stop_sign_right_font_mig_.svg.m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705100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213948"/>
            <a:ext cx="2971800" cy="4273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3AB951-C0AB-4CE7-8DBE-825E3523841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AutoShape 2" descr="data:image/jpeg;base64,/9j/4AAQSkZJRgABAQAAAQABAAD/2wBDAAoHBwgHBgoICAgLCgoLDhgQDg0NDh0VFhEYIx8lJCIfIiEmKzcvJik0KSEiMEExNDk7Pj4+JS5ESUM8SDc9Pjv/2wBDAQoLCw4NDhwQEBw7KCIoOzs7Ozs7Ozs7Ozs7Ozs7Ozs7Ozs7Ozs7Ozs7Ozs7Ozs7Ozs7Ozs7Ozs7Ozs7Ozs7Ozv/wAARCAFaAP4DASIAAhEBAxEB/8QAHAAAAQUBAQEAAAAAAAAAAAAABQACAwQGAQgH/8QAURAAAgEDAQQECggDBAYJBAMAAQIDAAQRBQYSITETQVFhByIyNnF0gZGz0RQWQlWUobHBI1LwFWJy4RckM0OCkjQ3VnWTorLC0jVEVPFjc6P/xAAZAQEAAwEBAAAAAAAAAAAAAAAAAQIDBAX/xAAsEQACAgICAQMEAAcBAQAAAAAAAQIRAyExQRITUWEEIjJxFEKRobHB8COB/9oADAMBAAIRAxEAPwD5/tHtHrsG0+qww61qEccd7MqIl04VQHIAAB4Chv1o2h+/tS/FyfOltR52ax6/P8RqF0AU+tG0P39qX4uT50vrRtD9/al+Lk+dC6VAFPrRtD9/al+Lk+dL60bQ/f2pfi5PnQulQBT60bQ/f2pfi5PnS+tG0P39qX4uT50LpUAU+tG0P39qX4uT50vrRtD9/al+Lk+dC6VAFPrRtD9/al+Lk+dL60bQ/f2pfi5PnQulQBT60bQ/f2pfi5PnS+tG0P39qX4uT50LpUAU+tG0P39qX4uT50vrRtD9/al+Lk+dC6VAFPrRtD9/al+Lk+dL60bQ/f2pfi5PnQulQBT60bQ/f2pfi5PnS+tG0P39qX4uT50LpUAU+tG0P39qX4uT50vrRtD9/al+Lk+dC6VAFPrRtD9/al+Lk+dL60bQ/f2pfi5PnQulQBT60bQ/f2pfi5PnS+tG0P39qX4uT50LpUAU+tG0P39qX4uT50vrRtD9/al+Lk+dC6VAFPrRtD9/al+Lk+dL60bQ/f2pfi5PnQulQBT60bQ/f2pfi5PnW18FWs6rqO09zDfaneXUa2TMEnnZ1B30GcE8+J99fNq3nge87Lr1B/iR0Bl9qPOzWPX5/iNQuim1HnZrHr8/xGoXQCpUqQBYgAZJ5AUAqVbOx8GeptYx32s31jolvKMp9Nl3XYdu5z9/Gp08GkN/4mjbWaPqE/VD0hjZj2DPOgMLSq5qukX+iX8ljqNs9vcRnijj8x2jvFa6LwV3rafaXlxruj2i3cKzRpcTlG3SM8iKAwtKt0PBbKThdqtnyeofTOf5UF2j2J1jZgwPexxSW1wcRXUD78bn0jl7aAz9Kt/ceCS9tHWO72i0S2kKhtyW4Ktg8uBFRf6Ln/7V7P8A4v8AyoDC0q16eDu7n2lttCtdX026muIWlEsExeNQM5BIHPhVw+CyVSVbarZ8EcCDd8vyoDCUq3f+ifUpwVsNb0W+m6oYLsFm9GRWLvbG5068ls7yF4J4W3XjcYKmgIKVW9K0241jVLbTrRd6e5kEaDvPX6KM7XbD6lsdJbC9lgnjuQ25LAxK5U4IJIHGgM3SrWaLsE+s6VDfjaDRrQS5/g3NzuuuCRxGO6isHghvrqOWW32i0SVIV3pWS5JCDtPDhQHz6lW7/wBF0n/avZ78Z/lQa42MvINA1DWlu7Wa10+8No5jYnpGyBvLwwV40BnaVbKx8GOuanstHr1nJbTJLG0iWyselYKcHAxg++scylWIYEEcCD1UBylRbZjZ262q1uLSbOSKOaVWYNKSF8UZPIHsqnHp1zPqX9n28TT3BkMapGMliDjgKAq0q3P+jGSxRTr+0WlaRKwB6CSXfkXPaBTZ/Bhez2klzoOradraxLvNHay/xAP8JoDEUqdJG8UjRyKVdThlIwQeym0Aq3nge87Lr1B/iR1g63nge87Lr1B/iR0Bl9qPOzWPX5/iNQuim1HnZrHr8/xGoXQCrbeCvTbW62mm1C9iE0Ol2r3fRnkzLy9x4+ysTWy8GGtWWlbTvb6i+5aalbtaSOTwTe5E92eHtoDP6/r1/tHq82o6hMzySsSFzwQdSjsAocrMjBlJDA5BHDFG9qNlNS2V1OW0vIXMQb+FcBTuSr1EH9qE2tpcXlwsFrBJPK5wqRqWJ9goD6Dqd221/gl/ta+/ialol0sBuG8qSJsYBPXxYe6re3+gaxrGj7KyaZpd3eJHpaKzQQs4U4HA4FVtoIF2L8GMezdyw/tbVp1urmEHJhQYIB7+A/OrO320GsaNo+ysemapdWaSaWjOsEpQMcDicUBil2H2rYgDZzU+PbauP2rZXFhfbMeCafTNfPQ3N7fRvZWjvvOgBBY46hz9/fWNO3G1ZBB2j1PB7Lpx+9DJb67v7xJr26muZSw8eaQu3PtNAfVPCXsJtHtDtQl/pen9Pbm0iTf6RV4gHPAnvrJf6J9tfuf/AP2j+dFPC9d3sO2iJBcTxp9ChOEcgZweysN/aOp//m3f/it86A2Pgjhkt/CTDBIu7JHHMrLnkQpFD7vwcbYveTumgXRVpGIOF4jPpq94Hy3+kO3ZicmGUknn5JrPXu0uvLfTqNb1EASMABdScOPpoAzpXgz20bUIWGly2e5IrdPK4QR4PPOeqmeFLU7PVNuLmaylWZI40ieVOTuowT39nsrSaLqc/hG2Ok2envpI9d09TJaOZWH0qMc1bjxP+R7a+e6Xod7quvwaLFGUuppuiKsMbhzxJ9GCT6KA2WwsSbL7L6lttdACXdNrpoI4mU8Cw9H7Gn7I3DbZ7J6nsheT9JfRlr3Tml4nfGSy578n/mNGNrdd2Dt0ttlb211G4g0b+GptHVUZ8DeJ48TnPtzQfR9pPB1oWq2+pWGm63HcW7byEzKR6CM8qA+dSI0cjI4KspwQeYNfQfBv5pbaf93D9Gqt4UNGt4tSt9o9LUf2ZrUfToV5LJzYdx6/fVnwb+ae2n/dw/R6A+eV9E0z/qG1f/vNP/ZXzuvommf9Q2r/APeif+ygLWoaxe6B4OtiNS0+UxTwyXBBHIjf4gjrBqDaXRbHbbRn2v2biEdzHx1TT15xtjJkUdYP9ddV9q/+qTY7/Hcf+o1l9mNpb/ZXWI9RsH4jhJEx8SVOtWFAaPwN/wDWRZf/ANUv/oNEtjWj0PSNrNq1iV72zc29qzf7tnJyfzHurV7I6BpeobY2G2mzZVbGdZRd2ufGtpSp6uwn9eHCslsW9vrNttNsdLMsNxqTGW0dvJMiMfF9vD3GgPnVxcTXdzJcTyNLLKxZ3c5LE8yataVf6joupQ6hYPLDPC28rKCM9x7Qa7d2Oo7P6qI7y2e2ubeQMFkTrB594rebP7e7fbR6pFY2C20hdgHcWabsa9ZJxwAoDC7RaxPr+uXOqXNvFby3DbzJEpVc9vGhtfQvDWgTbiMDd/6FHkqMA8W4189oBVvPA952XXqD/EjrB1vPA952XXqD/EjoDL7Uedmsevz/ABGoXRTajzs1j1+f4jULoBUgcUqVAavRfCTtHo1otl08V9ZKN0W17GJEA7O386vS+FfXRC0Ol2OmaSX8p7K1CufaSaw1HthpbGDbXSpdSKrapcAuX8kdhPdnFAFk8H22evZ1S8g3DceMZr6cRs/fhjmiG0ex+3mqWFo11a297Dp0Ahi+hSI5CDuBya7t9sltpe7S3t69nd6jayyFreSDMiiM+SABywMdVZS3+suy90l3HFf6dLGch2jZB7cjBHpoBuk7K6xri3f9nWvSvZrvTRFwsij/AAk5PLqoRxjflhlPX21pZtvNXk2tj2lj6G3vFCqwhTdWQAYO8OvPXR/a7RLHarRjtts3GFz/APU7JTloH62x2f8A77aArQ+FvbG4kjhjNpNI2ERRaKzN1AUY1HbDwj6Vqdvplza2RvbhQ0dvFbxyOR3hc49tV9A0+08HegptTrUKyaxdKf7MspBxj4f7Ruz+us8HeDPU59Y2g16ee9Qa7fWbizmlOPHPZ2dXsFAEnsPCZPq9rrNwNLtLu2iaOISvEnitzyoNYXXtg9p9Hie/vtPLwMxZpoGEiDPWd3OB6aWqbF7ZxXMj32jajNJvEtIEaXePbvDOa5ou0e0mxl3vIJ4kYbsltdI3RyDvU0Ba2W2N2vuUtdoNAtwArloZunRTlSQeBPcRWph2f8JsO0c+0MOlWK6hNGUeRWiwM82AzgHvr5jLqN08ryLK0Idy25CSiKSc4AHACt74Lrq4ks9qzJPK+7o8hG85ODg0AOk8FG200jSyacjO7FmY3UeST1+VVGx8HO0+o3N5b2tgryWMginBnQBWIzjJPHh2Vn/p95/+XP8A+Ia+g7IRX194Ktp0s0nnunuYd0RAs7cs8uNAdbYrwiybMps7Jp9vJYxy9LGrTRFkbubOR1++qsGyu3eyWh6swsoIrO6tyt2TLG53Bnlxz11n/q/tl91a1/4MvyqlqNprunKq6nBf2qy5Ci4V0D9uM86At3WxOv2ezse0E1ljT5FV1lEing3I4ByKrQ7SajBs1Ps9G6fQLiYTOpQb28MdfsFfYLLUIH0vZbZvUMGx1zRzbsD9mThuEd+eHpxXxXVdOn0nVLnT7lCsttK0bAjHI4oA9pkO022+nWuzunwLcQaUrSRqN1N0MeOWPPieVBJ9G1C11iTSHtna+SXojCnjHe7BjnX1LYzGyOh7P25YjUNpdRhkYDgUt1YYB9P/ALj2UtnZbZPDJtOjTRQ30onSxklxhZServx+9ADNltlfCHsrK91p7WlgZ1AeK6uEAbsypPOs9q+wm1ui72qzWTMiv0huLSQOEOc58U5FM1nYvbWO8lkv9K1C5kZiWlVTKGPbkZqHRtc2k2Kv1niW5txnDwXCMI5B2FTQBO18K20MdqLXUorDWIl8kX9uHI9oxn25qHVPCftBqFkbG2+i6XaMMNDYQ9GGHeeJrLX1y17fT3TpHG00hcrGu6qknOAOoVBQBTX9oL3aS9jvL/o+ljhWFejXdG6vKhdKlQCreeB7zsuvUH+JHWDreeB7zsuvUH+JHQGX2o87NY9fn+I1C6KbUedmsevz/EahdAKlSpYIoBVe0bR77XtTi07ToeluZc7q7wHIZJyao4NTWt1PZXUd1bSvDNEwZJEOCpHWKALw7Q7UbNzvZRanf2TwtutAZGAU/wCE8KM2Xhb2wt3VZr+O9jJ8aO4gRgw7OABqf/SZFqMKLtNszp+sTIu6Llh0chHeRSj8IGhae4m0jYfTre4U5SWZ2l3D2gGgG+FXS7Gz1PTL+0tY7KXUrJbi4tEGBG57urP7GofBNqV3Z7eWVrDMywXhMU8fNXXBPEeys1rWt6jtDqcmoancNPcScMngAOoAdQqTZzWpNnNetNXihWZ7ZiwRzgNwI/egL23uqXmp7Z6m93MZDDcPDGOpEViAAKp6Ts/rGq2V3f6bbPLHYKHlaM+Muewcz28OyqeqXzanqt1fugja5meUqOQLEnH51Z0HaHU9mtQW+0u5aCUDDdauOwjrFAXrPbzazT1C2+v3oUcleTfA9jZrV7K+EfX9d1q00XWYLfWLS8kEUkctuu8AeZBA6udUJfCDoOouZtW2G06e4bi8sDmLePaRimnwlJp0EibM7Oafo0si7puUBklA7iaAz22Om2ukbW6lp9kf9XguGWMZzgdme7l7K0/gr/6FtZ/3NL+hrBSyy3EzzSu0kkjFndjksTzJo1s1tPNs1DqkUVsk39pWjWzFyRuA9Y76AA19J2L1G80rwU7S3thcPb3EdzFuSIcFc4Br5titXsrtuNnNHvdKm0e11K2vJFeRLgnHDlwoCD/SLtj/ANob3/nobq20Wsa8YjquoTXnQ56PpTndzzx7q1H1/wBE/wCwOjf8pqG8240e6sprePYjSLd5Y2RZUB3kJGMjvFAXdvJpLfZzYmaJiskenhlYcCCCpBozquzg8IOr7O7Q2akwamoi1EAY6J4x45PpAIHoHbWB13aabXdM0mxkt0iXS7foEZSSXHDifdV/Zzb/AFXZvZ7UNGtkV4rwHddiQYWIwSPZj3UAcudfXX/DPpb27L9CtL6G2tFTgojVgOHpOTQ7aXZ7Vdc262mm0u2ec2Vw8soQ+MBvdQ5k+jsrL6LqT6NrVnqaRrI9pMsqoxwGKnOKIvthqkW1lztHYSmyuriVpCqHK8TxU55j00ArPbjarTQI7fXb5FXhuPKWA9jZrT7O+E/aXUNVtdM1OKDWba5kWJ4JbdSxBODggfrVeXwiaNqTGbW9itOurlvLmiYxFz2nFNHhJt9Mjc7NbLafpNwylRdf7WRR3E0AH8IWj2Whbbahp+n8LeNlKpnO5lQSvsJrN1Lc3E15cyXNxI0s0rF3djksx4kmoqAVKlSoBVvPA952XXqD/EjrB1vPA952XXqD/EjoDL7Uedmsevz/ABGoXRTajzs1j1+f4jULoBDnWs1ax0uK6vr+8S4YC9MKwwMqAjdB5kHHurJirVxqV3do6zzFw8nSsCBxbGM+6qtNsg0YtNEtdGv+ltrmYCaBo3EiK6q6FgM7p9vbw7KbLs3p0INpJPuXIXJna6jCA4zjo/Kx1Zz34oCmrXsYdRKGWRUVldFYEKMLwI6hT/7bvyoBnBYLuhyi74GMY3sZ5cOdU8Ze5FMKRaTpBu7Syka6ae5jjkLqyhYwV3iMY8b8qij0rT9RtFm09LtTHOkModlcuGDHeHAbuAh4En00JGoXQuY7gTESxqEVuHAAYA91OtdSu7JSttOY1LhyABxIBA/Jj76t4y9yaNJb6RpSXVpcWbnfiuolkia4WbeDHn4qgDlyyarQaNplxaJuGa4uZgSehnjUxtk+L0TcW6uR66EjW9QChUmWNQ6uFjjVRvDkcAVNa6jqzCNYn3jGMRuYlZk9DEZGKhQm+CvHJV0+z+l36QsrlckvuYBCjieJOB6TWhOzmlXPQy200iR9N0UyLOsxXKswIIUD7J4cfTQq3guLGbpo5YhIQQd6ReIPMEE/rUk+q6nBGse8UQNvgJGqrnBGRgY5E1rLFPm6I8r4LNroFhq1uklg1xAI5hFMZmD7wKs28oAGDhDw48xxqazg0iXTtW+hQ3KOtnxM7q4P8ROIwAVPv50Ci1W8t03IJmiXpFlG7zDLnBz3ZNSSa5qMkEsBnCxzLuyKkaqHGc8cDjxFUcS1MIaDJ9Cg1O4gJEsdqCrEA4/ioOsVZtJZdoba6hvVicxIrRTlFQo5dVAJGMg5PA+ms9Z39zYNIbdwvSpuOGQMGGQcYII5gU+41W9uYehkmxFvb3RxoEUntwoHGpkrbpDxYfutn9JSGaNJ+imtwSZHu42WQjmNwcVJ6uJpt1oWmJEfoRnlaPB6dZ43DcRkmPAZfbnFBX1rUHDgzgFxh3VFDsO9gMn30pNa1CXe35gWcYeTo1Dt6Wxk++qVL3FMPvs/Y9LLLcpd3LTXMqb8UqRiMBsZII49vUKq3Om6HZILhxeXELzyRRrFKoyq7vjbxXvzjHtqGLaWX6NHFObglCzExyKA5YkkkFTx41SvtWkvJDiNYoQxZYkwApIAJ4AcTgUipN7IqQzU7Aabq81mHLrFJuhiMZFarVNRkttUuIxr1rFEjkdAbPf3R/L5GD76ys1893M01w2/IxyWYc/69FcumN7cPcSSZkkO8zdprR4vKtj9he6g0Ril+kdyv02WToIoyqrHhsKTkHhx5fnSvrHSbOTp7/6ZcPNPMpETqmN18Zzg+7HuoJJLcrFDGzkpASY/7pJyabcX1zdhRPKX3WZhntY5P51TwkuyQxdaVpmjyMmo/SrktLIkfQOqboViuSSDk8OXCu2+m2c9nl57j6PG07rhFDYVUI4d+e2hv9tX5Ll5lk6SQyESRq43jzIBHD2VLba/eQTSzPM0jusgDE8QzgAnv4AcKipCmEdOtdLuLmK5sI7iMQyBJI7hlcNvK2CCAOzlipItntOWCGK5mKzzRq/TfSolWPeAI8Q8TjPaKCtrN8dzEqoEbeVY41QZxjOAOJxXI9ZvokRFmB6IYjZo1LIO5iMiocZe4pheDRNNls40Qy3VzIpy0FxGNxsnh0ZG83VxB45rNEYJBogmt6hGqbs4LRjCO0as69mGIyKHkkkknJPXV4prklCreeB7zsuvUH+JHWDreeB7zsuvUH+JHViTL7Uedmsevz/EahdFNqPOzWPX5/iNQugFSpUqAVKlSoBU5I2c4FPji3uJ4CpWkVBuqOPZV1H3IsmtbaIb0kzYjj8o9p7B30ye+aQ7kY3IxyUf1xp18xiSO1DA7g3nx/MflyqWC2hsrZby6j6Rn/2MJ5H+83d3ddaX/LEz1+TIdOiaW9id4XlQNlwELcKuXW9bzTExPGGjAT+GVwcjuHVmqlxqN1OqkTFE5bieKB6AKaZruNVlV5FRhzycE1Rwi3as2jlmo+NItTT2MtoAd0ON0qFjwR254VFczWiq5t4d1jKGUnDAjj3ejhUUjrIf4sQyftKMEUwxGPkQ6UX07NH9Q30iybu2kuw0sSmIREbqoFy273d9Vrt4JDH9HjKAJhgePHJ6+vqrhiyMrypdEeyrr6b5KSzuSaZbmuLNra3VAgZd3pPE4nt6v3p81zYteRvuo0YlLHdj3QE6gR11R6I0ugc9WPTUfwvsy/8AFN9IkW7VbN4tyPeLDdPRjOOOePuqWKa1EzEbiExqFZ03gCAM8KqmJV5tn0Cm4QclJ9Jqr+naIWd2i8Liw3pg8QZXZcFVwQMHJHZxxwqlPIouZGh4IWO71cM03fweCL7s1wyn+Vf+WqKHixLI5KmiRJ+PjDFdeJZBlcA/lUXSA80X2cKcroOW8v5itE0+TKiNkKnBFNq90ayp4pDjsHMVVkiKd47arKFbITsjpUqVULCpUqVAKt54HvOy69Qf4kdYOt54HvOy69Qf4kdAZfajzs1j1+f4jULoptR52ax6/P8AEahdAKlSpUAqmiiz4zcurvpsUe94x5CnyyY8VeFXiktsgUkuOCn/ACp1jD9IvYoyeDON49g66hiieZt1F3jjOBVnTzuXDN/LG/8A6TUpttEPSY63j+nap42dx3LNjqXmfyp08zXmoOGxGrndCnkgHL3V2wPRW13MPK6MID2bx4/lmrFppz39ozwq8lwjABEBJI7eH9cK2hjtbM3JJ/2IRmx+kWksQbfGM8iOw/pTBJK1sLdsFAcjhxFEU0iQuz393BbHr323mP8Awrk+/FELXTNLiUm5a4c9QbEY9w3ifyreMVwjKU0tsBsRLDHGUAKcN7trsdvJIwEaMxxjAGa1EDWFuxNtYWZcchMrOfbvEipjqOuTkRW7PEvUttGEHuQVsscuzmeddACDZ7VJzmKwlP8Aw4qf6qauGKmxkBHapxRdrDWT/tkuePXKT/7uFQyaTd53pVUE8RmdB/7qnwXuU9aRSXZDVyMrbj2sB+tQTbLazGQG06Zs8twb2fdRL+y5TxIgJ7enj/8AlTo9LvwcwhPF48JUI/JqeBKzNGem0i9t/wDb2VxHj+aIj9qqvDuc48emtmlrrKjAgkft3QW/TNVZJbu2JEr3EDdQYkofSr1Dg+i8fqPcyJXGTurj0VCTg8UX3VpbmWV/Hms7SZSMkrD0Z/8ALiqZ/sqXi0E9s/8AdYSKfYcH86ylC+TphlTA5MQA34yCf5TXRBHKcQyjeP2X4Gr9xpaykPZ3MEwPDczuMPY37Zqvd6fNpuOnQq7DgCMEfOuaWNo2Ul7lR4pYJMOrIw7eFWYrhJ/4dwPGPAOBx/zpkN2wHRTJ00ZPknmPQeqpLzT2t16WIloieOfKQ9jd9ZxtbjwG1dMgubVoSCDvI3EMORqvV61uVKmGYZjbmOzvHfUF1bGCUrzXmrDkRUSiqtFk3dMgpUqVZlhVvPA952XXqD/EjrB1vPA952XXqD/EjoDL7Uedmsevz/EahdFNqPOzWPX5/iNQugFTkXebFNxVhQI0yeZq0VbIYncIoA4HqqvXWO8c1JBby3MojhQux6hRu2OBiFkYMpIIOQRWm2e2evNohdS2iJGYYGMryHcQ8OYPb20KWOzsQd/du7j+UH+GnpI8r9PTV/TZNQ1G9ZVd2YwuFRPFVRukgADgBwroxY92ZzlofbjT7Cyc7pv2Mi76nKR8m4fzN+VTbupTjct8xwXAz0duu6uOwgc/bmidnpWnSaXI80/0i7WTee3gfAbgftY4nnkCoYr27kgEduDaWyMSY4eGR3nmfbXbGHRwzzVdE1loT2iPNKYISvJpjl+8hBkjGeurKW+kxYmk6d4yThmwhkPXheJ9uRVeFgLu2iZ9wFcswAOM5JOOzHOo9VltruY/Q5cdFH5DdQHUK1pROVylNlr+17cyqllpkcYVh4iIHZvTvAn3GuXl7qsCK0d5ObaQncjYlN7HMYB/zoNDqxs7sXFrGoO5gq3EZ7ajuNVmureGByx6OQtgdZPH51RyRosTsfJI9w+8jNvE+OrHLL86u6jYywWKu9zE3QAIFXOWB8br/wAXLuqh0M8kvkOd0ZScKR76jltJCd5ykbjyl3xx7xxqjyL3N1ifsRdOeqjlvYyf2bPcR3EBV4gTxORjiR71x7KCCGXnGsYHLLSqf3pdC/XJvn+4wP71T1UJYX7FlLlkOQ4U9x40bs7rUpY4y088lu58neLb2O6s5JG0JwbeXj1tmrEWrXNtGqK2FAOFPIej3VpHInyYzwvoKrftvt0kFvMpPBWj3ce1cGq0kGn38u7LDJZyH/eR4kUnvHDFUkuUxlgwPpotamwljRjK6yICSe09WKumpGDcsewNdaFPGzCJ458dSHDf8p41Ra7vIN2GRi8acoplyo7sHl7KOS9HMGE4IJOSw7e301Tnnmj3YrtUuYvss/PHc3MVScEjrw5m1vY28tNPjjS4gIs5SPFDZZWJ5kdYx28aGJ9J0+ffkQSRycG47ySA99W7jT4LmT/UrkuV4CGQ4P8Awnkaku1Gm2yNCwU4w0Uozv8AfjtFc2SH8y0dMJUqu7Bl/afRZFkiJMMo3kYjiO494p8J+mWrQkZeMbyejrH7++rdsLfUbWa2R2SVhvxxsc+OP5T3jq9FC4JHtblXwQUbiP2rB1F30zWLbVdohZSrEHqptXb6FUlbc4rwZe9TxFUqylGmap2rFW88D3nZdeoP8SOsHW88D3nZdeoP8SOqkmX2o87NY9fn+I1C6KbUedmsevz/ABGoWKAfEuW48hTpTk7opyDdjyR31JbW4l3ppm3IU8pu09g760rVIrfZy1szMDJIwihTypCOHoHaallvR0ZtrRTFD9r+aT/Ef25VFcXLXLKiLuRLwSNeQ/zoglvHpKq88Ylu2GVjYZWPsJ7T3VfHG3opKVcis9LTCy30nQowykefHk+Q7zRjSJJ7jVIbGOH6NbklHjQdRBGWPM8+ugW/LPKZZnZ3c5JPM1qILhLGOOKFN2QAGTrYdgzXfCKZxZ8kl8sbplvBLGyy9JCI5F3OOMEA8TVl9Rgsw0dmrSM5y6Z8U47+v5UyRFe5v4eIIyRjqw3P0YobOsdosc4cTMx5DgoI7+ut3JRVI41jeSVyeiaQPLeXLxqBuwjHUBkAc/bVCZrYW8ayMemUne3Osemi168uotdyuVh3oVIjAxkeLkhaB3N+jkMsCllUJ0kg5468cs++uWU74PRxYaSdDUcsT0FrvEdZBfH7flT1juZD49ykS9zgfktMlJlslkmuBwACwBvK488dVV1uEtpt+4QSsB4secBOysHL2OpJKkXIZLeJulF0xXBDMY873vIp9t9DNk0ydOwjbG+cAp3448KH31zDJGJFAVn4CNeSDsqFdVuUszaowWJhggDvzVHP5IUU7L5ksRIZHW4OOa7w4flypqtaRSkpJICADxUMP1FVoZWgSGeJ/GGRn9qju55JcyO2S2ApAxwFW7JXjXBfUl5C8d5ut5XjKV5ejNP6S8k45S46uGG/zofDfoloYOgXeYY6TPE8eulasssm7JKsfDgT29lSvcnxWkggbhJHAmiMe7w8T5Gp1G/Ji1O+uM45Gqst0yPuF0mVPF8biD28edSW8iBjIn8JgOIfivv51dSaVmE8UZaW/wCwQSRZFCyHxv09NQvDub0UgzE3L+4e2lGZNx5JzvEHrPH2GrDBZ4N5Dkr7/bW8ZqSpnBLG4PQCuIXhcqwwR1irVoDqIEF+N6NeCz/bXuHb7auXEIu7MndHSxdXaOygwkkgkEkR3WGcHHbUSVHRCXmvkkuLOXRLpJihfD70Tjyccx7e6n6kYbq9dHxG7YeKTqYEZAb34zUEd1cRH/WUaaCfykf7XeO8VNrlsscFlNES0bRboYjB4E8D34x7q5ZxSTrg3TfkvLn3ILlHSCDpBh1UowPcfkRQ+Rd1sdVFYWN9pqRu38WOTERPXw8k+7hQ6ZDg5GCvOs5q1ZpB9EFbzwPedl16g/xI6wdbzwPedl16g/xI6wNTL7Uedmsevz/EahiDeYCie1HnZrHr8/xGofCPGJ7KmKthk8cLXEgjB3V5sx5KBzNK6uFlIihBWGPgi/ue81LcN9FtFhHCSYBpO5eofv7q7pkEWXvLgZhtxnH87dS/11Vq1bozul5E8KjSbdbh1zeSrmFTx6Nf5iO3s99MsZQ8pW4lbo2OWGN7J9vL012MHWL8lldZJDliDkAeirN9BaQuiW6Mr/ayf2PHNdWKOtcGMn0+WEjNHKWSKJBDb4CN5XHqx/XVUiphN4nCr5RPH+jTbeAxWccYYKzASHPV3+4/nXZMyEQx4VF6zyA7TXXdI4ElJ6Lk8zXOow/RhupcW4D953ShJ9oNDDdK1qlrbKXuI2JVyvA554B9lWukWewtxa7ytaT4Yk+WD4yk9nENUNzbWkd3efQLmQ4j6WPhu4U8SD28CK5bb0d0YqNSf/foikZbe8YXYaQPbLvFHOeBGT6eFVLi+XoRbwW+N/iqMd7JyPG7vRStwQlvOzFnYvCgIzkkcPzNMvZkb6PuuiT7m7M681weI91ZTS5ZqsjVxXDKMkrQ7xQ70pOHfmB3CmySw3W6OjKMo8Z85zUt5cBt61tiZFZsu5+2e3uqru8OjTiPtHtrJeU2Sqq2NmRvKXig5EdQqMAnqq7BbspyDg1aFuj+Wu6f5lH7VqsBDypAkbw8XJAzmrc6LuiLrxvZ7WP+VWxYbrb7AFF45HI91QPA7yEnian0a4IWVMHZIOKfnPXipLmIg7/acHHbUA7KxuUHTNdNFpG3UA48eNW2u2nVFZVG6MAqOdUGfdcL/Lwp8bDOOVdMWpbKStKg1DG8IjEpHQyYJGc//o1cgKxz4gcMhO6T2ZoJE28yqWwuevqolupZXAKuWHUMj25qLp12VnHzjfS/qXhzMsYww4kYoRqEISfpEACSeMB2doowMCZip4Ekeg9lUr5A8J4cQSQezjxH5/lXRdo4YKpfP+fkp6teRlY1t5AXXO8yrgYOOHHj1U2K6VNLtobnLW8zyB+1Twww9FPfTkiMLzk7rOd8EboAGOWefOpNeggtrez3QjKd5gqt3j8uFZZE0nI6E4vxiD7m2ks7KSJuJE6lWHJhunBFNlb6Xbi4+2PFlAHM9R9v61alZr3Z8NuqrQPwA5lOH6E/nQ+wlCTbjnEcg3Wz2VyvUkumbxbab7RVYEHBrd+B7zsuvUH+JHWIuI2indH4Mpwa3Hge87Lr1F/iR1hJUzZGW2o87NY9en+I1VrCISzBWOF8pj3AZNWtqPOzWPXp/iNUNoBHYXEx5kBF9JOf0FXx8lZ8Fa4mae4eQ82PuolfxSQ2kNigBCDpJd0jO+e30DAqppkSy6jAsnkb283oHE/pUVzO1xdyTNzdialOk37lWrkl7FxdMmislujKihhvbpJDc6ktlM0yhiSXbiTTJdRkuYVgMaxopzhMgd1WtKCi7V2AKoGcg9wJrujSSowl5Nb5DE7D6U6IMKuMj9BUN5IsMfQDO+2C7A449lTxFTM8rDOMu3ef6xVNugleSSZm4AkAtgk1fI6WzHDG9r/5+h8S25gns1dulkh31be4F08YYx2jeHtqp0qpHb3gVWURmKYOuQSOQHpUr+dQW0/QX0MoXeCOCV7R1ir8lnAHu9MDjordhOkzHG+Oz2qQfZWO46Nm0+ihFcPFDLLwEqFZYl/kAOOHv/Ku6jFAbUta8OjlBckAeUMj9KuX0VjazQyJh1vk3T44YR9R/ahMq3M6JFFklgY3jU8ynd6MVjPmmWgrdkBUFQ0Q4Nwc9/yqzBBTLJdw+MMq3AiisFsekVBxzyI666cUFRnnyUMgtWchVXJ7hVxdPPAF1VjyHXXZ7gW69BAPGPM9tN6KWNcsx6ZuY/kHzropLR59ylu6RM9oUXo4pEcfaA6zVKW1GfFHRuPstypFJofGVjVqGZbxeikGHHI0pMeUo7u0Bp7fmrqQeVDhGYnZmXgn69VaCUEfwpFJAOO8UN1OAog3TlR5RHbXPlhaPQwZL0CuJOc8akB5GojUinK8ffXJje6OtlyM5ANFYbVEmiWdsb4B4/lQhAQFUczRO36YXqGfLNHxOTnAHGul7RyT+12EbeRfpcqjiCzcc1xQv0gQyDxZGI49tQQNEql1ySRhh3k1bWL6TcQ4XJyH51pDekYzXjt9f4A2pXUl0wDIqCPIAUcqV3aG5EEQkCiCBRgg5yct+9Wrqzhn1cwiRY1aTAAB6+uqFxeznU5vojFVlkwuB1DgKie07NcfSj0PtT0D2ccrKsboRICRnDH5YoXJGYbho25qxU1NqMmdQfGcIQqk93Cu6su7qLkfbAf3gH964Zcfo6Y8/sbfKf4MpOekQH2jgfzFbHwPedl16i/xI6xs7b1nFnmrMP0P71svA952XXqL/EjqmTkvHgy+1HnZrHr0/wARqr8tMHfJ+g/zqfajzt1j1+f4jVXAJ0zP8sn6g/Kph2JdEmkkLNM5UHcgc49mK5aTQC7jYoIQuSW4sOXZS0vjLMnW8Dge7NR21r0lyiSEBWOOBBP61ZXSoo6uVlm7mWe5yhQqFABVcCr2kj+K+RnKbp9BOKoXdstnddGhJUgEZIJ/KiOlgbl0c4Kwkj05Fdu+zGVVoIxtm0eRuBbGcf13UPnWEQFgT0hbrPV6KILxtX78H9qozpCbYksBMD7xVp6Zni2lxx/spp4qtKeY4L6aJxBHjsJyPFjBivBjmMcP/Icew1R3CZUjA3hEpdh38z8qktoJp7Wa3kkG/egsiEYPSLkg+kjeX/irKRaOwfqMhgU2BiX+DISr48b39fDFTRTOp6WIn+IqzY7WXgw/U1PFbDUEtLueGWaKP+FcdEcEYHiknq4Y9xqqsb200tu6MGtn6RVbmVPAj3YNYb8tnRqqHxlGlZowQpPAHmKN6aN5HXHjAeIe81U+iQi2VomH8NsPIQRvg8QcflVuydeikjjyCy+UeZr0II8z6hkcCdFcMzcZsnn9j/Oi1rZiUDhmhEDbzMCP4qc/7w7fTRezvAgHGt8NdnD9W5V9o28tAinIoG4MVypHDjR28uxIDxoPuCWcO/kKeXW3dTLXQ+l8q+4mvAIwJseM6gr86DTHG9unn+dFtSclwDzCgeig83FSQeNc8zv+n4QNZFkJMYw3WnypsS5JJ5Dia7LkTbw4Z4ipSQylDwfmx7e6vOj+Z6vRLazmKVZSgfBzg8qIJM5hmlY/7U7oHV2n+u+q1tLHFZmMAmWRsMMdXpz+1WZFVpkt0O6kY8Y8+PX/AF3V1JnJk2+CxHuJbxKPLPjN+1W2maCNZI2KlV44qopSaVAmct/WKK6lEkNotqAN4rksoBJ7q1xLVnPlkk/H3oGFBHJPdOc9HCNw9rMMD8smhumyLBcy3LjKRRknPaeA/M0U19lgjgs18oIryHvKjA9g/WqP0dUsEhcjelPSuM8QOIUfqfaKrLRtjfkm32DLi6WS5eRY1IY5yw407VG3r3P9xB/5RUaQLLOArrhm4LxzTLmTpLh26s8K4G3Ts7Elaoe5/wBUUf3ifyFbTwPedl16i/xI6xcxHQoo+yBnvJraeB7zsuvUX+JHUZCYmW2o87dY9en+IagtW3rWeHGcrvD0g/Imp9qPOzWPXp/iNVO1l6KQOOo8R2iox8iS0P0+VYb6Jm8new3oPA/rTJA9rdsFJV42OCKbOnRTso5A8D2irNxJ0sMdzuqWPiOT2j/KpXFexD5v3JZEu23JroswAwCxz31c0t8XJXmJEZD7RVIXoeyWJ1YkcAc4FS2cphmjl/lYGu+LTSOed0HouDOjHhjHvzVVYoBclJskY58sYq5Km7M5A4Ng5HWKrTIrq8hOGVcHv44zV8i0YYpLhL5X+wc+TFI32pWAGOvrP7VWna5gmjDvuvDhk/u8j1UTml3ltlhiywySoXnxx+1C7subhzKu6+cMMcRWKdnQouL1wXmSE3M0MRzFqMYlhGPJfnj3hl9tUZtV6S8im+jqjIgjfHNwBg578ZqS3Zp9OeJGAmtG6eIjnjhvD2cD7DUpsYL/AFOOQlkjvEZ13FziTHFfRn8iKwkmno21yxygyYVZAxjIUOeG8h4qT/XZVmJ3t5yrcGQ4IqhZ3BiALBS1uSjjgcoTz7Dg/qKllnYz4dQGUAEj7Xf7a68c7RyZsdhSaEyEXNs2GHH0GmPM4XpFQj+ZR9k/Kq0F0yEFWIoil8kfjTRI7YwU5Z9Nb2uTh8ZR01aKyNJMu8wITlw5k9gqdVEIE02AceInUKU99jDxooU8j2d1D5rlnJLNmlrkVJ6SpHLmbfJJPE0LuHZm3VPE1NPOAOdUg2W6VuCqfeeyubLko9DBjpDmG7H0pHEHxR6ak061F3Od8kIo3nI54pil7p8BQS2QFHvFTfQXS5ECtklQW4Ebnbn0VypWzpb1RZijSLN0MGNeEQLZOerPo51JDuxoDITmTicc93/OmKqzNhQRbwDmBxP+ZqXfFw4UgKDzJ6q3MEt2ye2jL5lEZ3c9Q4URs4Vlu0MoPRxeM+Ovu9p4U53hVYbOBw8QXi0SYLHPX2+ipb7ds0W1SQrutvTZGDnHL/hGfaa6oxSRxzm5OwLdL9P1mZpCxjVi0jDqVef9eihF/K8873BAQOeCjqHUPYKJ3rGztuhIInuMSS5+yvNR7efuoNJKzsO3kMVhkemduGNJDYD0e/L/ACjA9JqNBvOAeXXT5m5ICOHMjtrijdA7W/SuHujpOznOSBjJ5Vt/A952XXqL/EjrCvyFbrwPedl16i/xI6rPkIy21HnZrHr8/wARqGxnxqJbUedmsevz/EahinBqIumSWG/jR4Plpy7xXLeVVLRyeQ4we7sNMyVIZeBHKk4DeOox2jsrR86K0WBi0kQEhiOOMZBq3K6Oysh5jlVAuGVY2OCAN1v2qfBVhngAo/SurG7WjGcbNDFN0lnFODkou449HI+41JIubZ5I+sqOHtoZpc/jmFj4r9Xaf6zRS3B+izoPsEHj1dX711fkjgf/AJyKxkSAwTIhLKMlQ2MDeNULvF5OzRxbjHid5ufdROaNVht7kHDoxXdHcc/vVTUpUubl5VR4gx4MRzIrjcalwd2PJf6BUUsljexzhcshyVPJhyIPcRkUSKtElxYQSlYpwJrZh9ocwue/ke8CqrRbxL3BLqB5QNWoFS5tRDbOzT2pMsOeB3ObDvx5Q9tGbVoFvfGW+FwYY1BAV40GARjBGKJ2wWBmFxJ/DVN1ieO/GfJI9H+VcNtE18k00O7FcqQRGMbkmPy48R1caqossMklrIFM9uWK5+2PtL+p99Zq47KtJ/ac+mJFIVhOQCQH6z8q6LoHrpo09JreVoc7/lxEnyl619IwfdQ3LdRrRZmuUU9KMgsL0L4pOVPMVXuLgqeByDxBHXVHLVPHuouJuR4hesd9Q898ErDFHOLjfkOEH50oo5bydIokyzHdRRXGjlllCBd8ngoXj7qv2cl1pM0kPQK0kg3cEZYej+uysZOUma1S0Pkt59NukSN/44A4IckHkR+dSlJhGLRGDMSekkz71z2DrqzPKj7sdvGGvSpWSQEkg+nt7TVdikCdHG28xA32B4HuHd+taRbaM2q5Ob/iCGLAiXmeW8e2pvozLbrMrJuMcY3vGB7xXLCaK3vEluYeljX/AHYOKL2u5qs8st2jLbxZbpFbBQdS95Pv666YQMMmTxVHdPjWztjqEq5Od2Be1v5vQP1qJWjjs57q6xKEcDdJ8tuJx+57vTU7mXU7sRxII03d1AeUaD5c+80E1a5ieVba2J+jwDdQnmx62PeT+1bTfiqOTGvOVsH3Vy0rtI5JZySx76qNiIZHlHl3VLKej4nieodlVsF2LMeHWa480tUj04LQkX7TeSPzpA7zEmuO+TgDCjkK6oAXNcq5NBrnLVu/A952XXqL/EjrBE5Nb3wPedl16i/xI6oyTLbUedmsevz/ABGoXRTajzs1j1+f4jULoB4OVrisVbhSQ4NdYcavyrIJJUy28vYOHZwqeRxvqrfyLg9nAVXlyrIw61FWG3WihlbiSCvHgOFbQlTZR9FgRvEqsWHHs6qO2Za8cTREb8i9HKnf1H2kCgBumeNYui4qOJ51PZXbW0yyISO3Brsi0ceXG2vkPLCtxDLDndYjfUHtA5e7PuqurteWyaaI1O6d5ZGPkqOf71bkZWWK/tzje45H839dVK5iQxfT7VfHLAsF4dCe4d+PZU5IqW/+s5cc3EAzwdBMyq+MEgHqao4pHtriO4EQJjbII6/T1Yow0KaiHeecQsoPRqFwqgUJa2m3OkWN90HG+Ace+sfHpnfDMXSyxu6xS9FaXqloi3Ho25YyOzip7jmh9zeXHTRmVIjLAAnDAxu8vbVqyb6RG9hLu/xGDRM/2X5Yz1Ajh7BSyGdLtog89uQJUOfGHIH09R9lQ4N6NfUS2RJGksQJQmGZuO7wEUnyP9cqhn0gtaCeGN0aMlZ0bmpzwPo5VYmgFncHELSQT5BAPMDn7Qf0p9zbSiKO3lDg4JhZvF6Vew94wKo8avZKmmlTBjxiMfw4SGP2mPKp9P0+5uBvCONIieM0mMD21f1axsQss9ucybyKEQ8MkHe6uPKo4xIlokd87Jb7pCRZ8c8c8uzPWfZms5QdaLLIntEOnz3MMsgh3GduJdR5GDzB6hUp3I5WjsVaVznenbs7B3d9MBeaIrGq21qMZx9r0nmxrjSZToYVIQnmfKb0/Krxx2yksiRKCkSdFG+85yHcdY7B3frR7StJitI3nvw0UoA6DgGG92EdbcvF7DQN7WSOGKVo91CCA3eKvW8uqanJDH9IfdgG8JGOBGB9onuwO/kK6owSOSeRvsiSAapfnoYIrWPm+CQiDrJJ/rqog7LL0VlZoRErYQY8aRj9o956h1VNf330t+it4wqHHSMqbrXDgeUQP0qrcTxWUckI4zYxLIrD+GP5VP8AMes9XLtrVfarZzu5ulwR6hcx2Ns0EUgeZjiRweBI6h3D8z6Kzcku6MjnU91O08pfGOwdgqlI6j+8fyrGT7OzFAjbj4znA/M1G773ADAHIVx2LHJOabXnzn5M7EjoGTTm4LSUdtcc5NQtKwNreeB7zsuvUH+JHWDreeB7zsuvUH+JHVCTL7Uedmsevz/EahdFNqPOzWPX5/iNQugFTwQRxpldU4NWi6BNJlreM/yZX9xU0CtcWUsS8WiPSKO7kf2pttmVHgAyXGV9I/o0y0nNrdLLg4U+MO0dYq+k0UfGi/pkqWztFcMF3lJ4nye4/KmbgPSSwhjCjY3iOFV7226CfMZLRSDejbtB/eisMnSWX0MiO3dF/ib3Ld7fT+ldGOf8rMZ1+S7FYX5tyY5AXt5OEifuO+ikEstmwmhlE0DcEk7R/Kw6vQazTuiTMIWLRA+KT11csr+S1beUhlPlI3FWrdOjDJitWg9IlpfLmNxbSAY3G8gnuPV7aZLFqVla7kas8O75agMoz2EVyJrK/G9BIbef+RuIPzqVY54m3VlCv/dfdPuq7ipLn+pyKTjoHR3ENtaIsllHISSQz889R9FW7W9jFvJqAto5blcLKMdvANjHXnj6O+pZE1A85JW9JzTIX1O2mEglfd+0rPuhh2Gs3jf/ADNVlT0QG2vhfLeQwtHBIxKswCqgPMceGa5cx9HI0eqXZcEkoI13ivHmDwAqae03WPT3XSQTcVJYuyn08sj0/rUdyEihWGSPpnQDcd+WPZU+m3sn1KaR0yyvIFtYVhlQArOSG317S3AA9/CoZYrZ7sLIqrcFfH6o9796fIlwGFvOpkibioQeSe4cvZT7a2V5oo7oiS3LACYHBQenq9BqY4miXkVWilJaXc4kkxvrCd1ivJQO7qFW9Nig0+4aS9i6Q9HmMDjx7f69NGGEENl0ViY92TfjaR8gtxHZz9vbUI0uCx3JNUm448WCNsu/pP2RWqxpGLzWMkt59XC6hPOqQEbsjFcCMjqA6yRjFNdw8a2lnEyQbwwuMtI3LLHr7h1U6WS41GdYoYwscYO7GnBIh6er0mq1xfw6fE8UEhaZuDyLwJHYOwfme6p1EhJz/Q+4uEsIgYZB0xyHmU5Efaq9rd45dXbQW4n+lcV4Mv2e3v8ATUM9y80mXwB1KBgD2VUaU7pKnBBrGUjsx4hs0xPDqqqzVZfFypZOEo5j+bvFVDzrjy5L0jsiqFXQK5injgKwSsuJjgYpldJya5RuwKt54HvOy69Qf4kdYOt54HvOy69Qf4kdVBl9qPOzWPX5/iNQuim1HnZrHr8/xGoXQCpUqVAPjkKMGBIIORVm7jDhbmMeJJzH8rddU6sW1wIiUkG9G4wy/uO+rxeqZDXaLmm3yqPo05AXnFIRnom7fRVS6t57adkmzvHjnOQw7c9dduLYxYdDvxN5Ljr+Rqez1IRqsN1H08CnK9TJ3qf2q/OpGdV90S5Bd2Ys2trqFUEaAgA5JPX6DyqraWlxdq7wqCF7TzpPpb3B6Wwl+lqeJUcHX0r8s02O6udNiCq5V2JO43Jerl1E1tHI0/u4KUqfg9jyZIWAdWRuYzRCHVpMbs69KOWScMPbQuO9abUEuLgGXxhlc8+wVfu9VgcSgWyLKRuFiM9Zz7a3hNPaZlkx3SaCEN3BLw3/APmIDfnz99TPHJGvShHlj7VXNCdLvreASdJAJW8riBwArs2rPIY+hd4gg6m4knma3WTRzS+nflpBy0DTRmMxOYpMnxhggjrFNmjWGU2tzgbvkueQz+1VLbVdTu7Zo4y8zjCKAm8xzk8+fVU8JfDRatNbQY4qZfHdT2YGT78Vf1ImDwzT2Fku7ZSpRN5ofFBPDiVPyFUbW0uHUzbvQw/aaTyT3Y5mom1yC3T6ElsoYEETXCAgHq8QcMe+mRajqt1JJ9JY9EPLmzuqgPLjyx3CoeRERwSXCCB1CC0RoLWJ0feDdMVBIPLgDwX05z6KpyRwJGbq7vCisThgu87/AOHP68vTVEGJY3e1cX1xG2C8gO4O9VPPj2+6hFxcXFw7TzM8jE8WbJ41k5s6oYFfIQudYYw/RrRPo1v1qpyzntY9Z/KhhcsSQeNRsJTF0m4Qn83VSuB9H3d197eXjWTmkrZ1RgNMu8zHsFQFv4R72rpIEZPW3AU1uES+kmuaeRs3ikhgYqwIOCOVJiWJJOSa5TgMVzpNlxAYrhOa6Tmm1LfSAqVKlVQKt54HvOy69Qf4kdYOt54HvOy69Qf4kdAZfajzs1j1+f4jULoptR52ax6/P8RqF0AqVKlQCpUqVAWLe6aDKkB428pG5H/OpvosVyN61fxsZMTnxvYev9ao10MQc1dS6ZDXsSETW8nEPG449hFXE1i5AxOsdyOydAx9/OoVv5ujEbkSovJZBnHo6xTzNZSL49q8bdsT8Pcc/rVla/FlGk/yRKt/YiRZP7NCMOuOVgM9uDmm9NpZOTbXOT//ADD/AONQ7tieU06+mMH96XR2I/8AuZf/AAh/8qt5y+CPGPz/AHLMd7p8QYJZSneGDvT9Wc9Q7qeurww/9H062Q/zODIfzOKqYsBze4Y9m6F/c0/6VYxriGx3j/NNIW/IYqyzSRDhF9MmbVtQmyizOFb/AHcXig+wUlsrjcMtw0dsvbM2GPoXmfdVYardIrJA4gDc+hUISOzI449tVWdmOSSfTUvOWUEuEH4r/To9yFla5ZR4k0owqns3RxK+k+yop9SuQ5t74dLEc7oGAFz1pjhj8qCZq1BdjcENwpkh44GeK94P7UWeyHjRcjjljbprKYyR547vlL/iX+hUVrqEsDum4rdI3EHqNRmCWH/WbSUuq8d9ODL6R1V3+0md965t4pz/ADFcH3jFHlf6I8b6sal0/QtbhRg5xnjjuqKKJpgc8FXiWPVVptQscl001Q/PxpWI91VZ7uW4UIcKg4hFGAKzbXbssr6VDJWDPhPJHAVyTnujkBinKm4vSN/wioyar+y6EOHGuE1zNKqt9EipUqVVAqVKlQCreeB7zsuvUH+JHWDreeB7zsuvUH+JHQGX2o87NY9fn+I1C6KbUedmsevz/EahdAKlSpUAqVKlQCpYqxY2hvrpbdXCMwO6T1kDIHt5VOdJnGlJqGRuPL0YXr9PozkeyrKLfBVyinTZQroNF5NAkR1UXCNl5EJAPAooY/rihcUZmmSIEAuwXPppTQU4vgbkUsU+4hNvcyQk5MbFSe3Bq2dKlGpR2SuC7hW3uoAqGyfQDU7YckihiliiQ0hzrEOniZSJiu5Ng4KnkcVxNHnfVzpxIVgeLkeKFxne9GONT4Mr6kPf5BuKWKuS2Ekeqvp4YNIsxizyBOcVZl020jZ4fp4E6ZBDwlVJHUD/AJVCgyXOKBWK6KK2+l2k8Esq6jgQoHcGE8ASBw48eJrlpo4vppVt7lBCmAJZF3QWbyV9JP6VPpsj1Iq/gHRyyRMGRip7QcVYNzFMQbiAFuto/FJ/b8q4lk7Q3TkhTbY3lPM5OKbZWrXs5iVgpEbPk/3VJ/aitaJbjyOMdm3FZpV7mQfOkXtYv9mryN2vwHuHzqGCIz3McIODI4UE9WTRCTQ5lsmuUkWRlZg0YHjBVOC3eKlNtaRDcYumwbJI0jEscmmVftdKluo4nR1VZC+S3AIEAJJ9hpz2Nm0bm21BXdFLFZE3N7/Cc8fyqtSZPnFaB2KVFpdJt7YrHd3pimZQ2BCWUZGRls9/UDQ2aPopWjDq+6cbynIPoqri1yTGSlwR0qVKoLCpUqVAKt54HvOy69Qf4kdYOt54HvOy69Qf4kdAZfajzs1j1+f4jULoptR52ax6/P8AEahdAKlSpUAqVKlQEttO1tcxzIfGjYMPYa0Q12wXVWxG5sFiASMj7QO+OH+Lh6DWYpZq8ZuPBnPHGfIfs9VthFbJcSsrCadpG3c4DoAD76qLBp1tJHMmo9KY3Vt0QsM8aF5pZp5t8kemk9MMXkOmTXE866n5bswXoG6znFWG1eyhe4uUj6eWWJIQrgqAoQBjkHOcjHozWfzSzU+dcB4k1TZorXWbF3spJoRbNZSjcCbzBkPEjieo8faajTV4FtI3LP8ASyVikbH+6Vsjj28h6BQHNLNPUkR6MS/fXMFzrVxcguYJbhnBXg26Wz7DReLVYYyHuNWe9tuu2mhLMw7CTwHpzWZzSzUKbWy0salSL9pdQw29/G2QZ4wqADPHeB/QVaGp2Vtp8FpFaCfB6WVpGZcyd2COAGB76DZpZoptB41Lk0Ml/p179KZ5PojXkS74VCwVw2T7wM+2oLH+zbG7En9omRXjkRiIWG7lCAe/nQXNLNT6ndFViSTV6CscOnWs8Vwmo9KY5FbcELDIzxp1zqgC20lq5EsMsr5I/mbI9PChOa5mo830W9NN29mhOr6d0cISJ40kWUXEajghcKMr3cM49lNtpdLtIZEkuorpGjcIotfGDFTgliOHHHLNAM0s1b1HyV9GNVZobfUUjiXotalihUYNvPF0hHcOoj3UI1GeC4v5praLoonYlExjAqrmlVZTbVFo41F2hUqVKqGgqVKlQCreeB7zsuvUH+JHWDreeB7zsuvUH+JHQGX2o87NY9fn+I1C69IS7OaFPM802i6fJJIxZ3e1QsxPEkkjiab9V9nvuHTfwkfyqAecaVejvqvs99w6b+Ej+VL6r7PfcOm/hI/lUg840q9HfVfZ77h038JH8qX1X2e+4dN/CR/KgPONKvR31X2e+4dN/CR/Kl9V9nvuHTfwkfyoDzjSr0d9V9nvuHTfwkfypfVfZ77h038JH8qA840q9HfVfZ77h038JH8qX1X2e+4dN/CR/KgPONKvR31X2e+4dN/CR/Kl9V9nvuHTfwkfyoDzjSr0d9V9nvuHTfwkfypfVfZ77h038JH8qA840q9HfVfZ77h038JH8qX1X2e+4dN/CR/KgPONKvR31X2e+4dN/CR/Kl9V9nvuHTfwkfyoDzjSr0d9V9nvuHTfwkfypfVfZ77h038JH8qA840q9HfVfZ77h038JH8qX1X2e+4dN/CR/KgPONKvR31X2e+4dN/CR/Kl9V9nvuHTfwkfyoDzjSr0d9V9nvuHTfwkfypfVfZ77h038JH8qA840q9HfVfZ77h038JH8qX1X2e+4dN/CR/KgPONbzwPedl16g/xI6+pfVfZ77h038JH8qns9G0rTpjNY6ZZ2sjLul4IFRiOeMgcuA91QD//2Q=="/>
          <p:cNvSpPr>
            <a:spLocks noChangeAspect="1" noChangeArrowheads="1"/>
          </p:cNvSpPr>
          <p:nvPr/>
        </p:nvSpPr>
        <p:spPr bwMode="auto">
          <a:xfrm>
            <a:off x="1692275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33400"/>
            <a:ext cx="9165592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14800" y="3124201"/>
            <a:ext cx="38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How to save money?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An Earlier Edition Works!</a:t>
            </a:r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2239"/>
            <a:ext cx="9144000" cy="6563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3AB951-C0AB-4CE7-8DBE-825E3523841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152400"/>
            <a:ext cx="8915400" cy="1143000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Pickup your CentOS CD after class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981200"/>
            <a:ext cx="6629400" cy="2781300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One member of each team pickups a CentOS CD from Dr. Qin after today’s class</a:t>
            </a:r>
          </a:p>
          <a:p>
            <a:endParaRPr lang="en-US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Embark on Project 1 today!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820" y="1981200"/>
            <a:ext cx="4632158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14388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84164"/>
            <a:ext cx="7162800" cy="706437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Calibri" pitchFamily="34" charset="0"/>
                <a:ea typeface="SimSun" pitchFamily="2" charset="-122"/>
              </a:rPr>
              <a:t>Course Syllabus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0725" y="1143000"/>
            <a:ext cx="8248650" cy="5062538"/>
          </a:xfrm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285750" indent="-285750">
              <a:lnSpc>
                <a:spcPct val="90000"/>
              </a:lnSpc>
              <a:defRPr/>
            </a:pPr>
            <a:r>
              <a:rPr lang="en-US" altLang="zh-CN" sz="2800" dirty="0">
                <a:latin typeface="Calibri" panose="020F0502020204030204" pitchFamily="34" charset="0"/>
                <a:ea typeface="SimSun" pitchFamily="2" charset="-122"/>
              </a:rPr>
              <a:t>Prerequisite: </a:t>
            </a:r>
          </a:p>
          <a:p>
            <a:pPr marL="685800" lvl="1">
              <a:lnSpc>
                <a:spcPct val="90000"/>
              </a:lnSpc>
              <a:defRPr/>
            </a:pPr>
            <a:r>
              <a:rPr lang="en-US" altLang="zh-CN" sz="2400" dirty="0">
                <a:latin typeface="Calibri" panose="020F0502020204030204" pitchFamily="34" charset="0"/>
                <a:ea typeface="SimSun" pitchFamily="2" charset="-122"/>
                <a:cs typeface="Times New Roman" pitchFamily="18" charset="0"/>
              </a:rPr>
              <a:t>COMP 2710 Software Construction</a:t>
            </a:r>
          </a:p>
          <a:p>
            <a:pPr marL="685800" lvl="1">
              <a:lnSpc>
                <a:spcPct val="90000"/>
              </a:lnSpc>
              <a:defRPr/>
            </a:pPr>
            <a:r>
              <a:rPr lang="en-US" altLang="zh-CN" sz="2400" dirty="0">
                <a:latin typeface="Calibri" panose="020F0502020204030204" pitchFamily="34" charset="0"/>
                <a:ea typeface="SimSun" pitchFamily="2" charset="-122"/>
                <a:cs typeface="Times New Roman" pitchFamily="18" charset="0"/>
              </a:rPr>
              <a:t>COMP 3350 Computer Organization and Assembly Language Programming</a:t>
            </a:r>
          </a:p>
          <a:p>
            <a:pPr marL="285750" indent="-285750">
              <a:lnSpc>
                <a:spcPct val="90000"/>
              </a:lnSpc>
              <a:defRPr/>
            </a:pPr>
            <a:r>
              <a:rPr lang="en-US" altLang="zh-CN" sz="2800" dirty="0">
                <a:latin typeface="Calibri" panose="020F0502020204030204" pitchFamily="34" charset="0"/>
                <a:ea typeface="SimSun" pitchFamily="2" charset="-122"/>
              </a:rPr>
              <a:t>2 midterm exams and 1 final exam</a:t>
            </a:r>
          </a:p>
          <a:p>
            <a:pPr marL="285750" indent="-285750">
              <a:lnSpc>
                <a:spcPct val="90000"/>
              </a:lnSpc>
              <a:defRPr/>
            </a:pPr>
            <a:r>
              <a:rPr lang="en-US" altLang="zh-CN" sz="2800" dirty="0">
                <a:latin typeface="Calibri" panose="020F0502020204030204" pitchFamily="34" charset="0"/>
                <a:ea typeface="SimSun" pitchFamily="2" charset="-122"/>
              </a:rPr>
              <a:t>Grading</a:t>
            </a:r>
          </a:p>
          <a:p>
            <a:pPr marL="685800" lvl="1" indent="-228600">
              <a:lnSpc>
                <a:spcPct val="90000"/>
              </a:lnSpc>
              <a:defRPr/>
            </a:pPr>
            <a:r>
              <a:rPr lang="en-US" altLang="zh-CN" sz="2400" dirty="0">
                <a:latin typeface="Calibri" panose="020F0502020204030204" pitchFamily="34" charset="0"/>
                <a:ea typeface="SimSun" pitchFamily="2" charset="-122"/>
              </a:rPr>
              <a:t>	Mid-term 1                  		13.3%    </a:t>
            </a:r>
          </a:p>
          <a:p>
            <a:pPr marL="685800" lvl="1" indent="-228600">
              <a:lnSpc>
                <a:spcPct val="90000"/>
              </a:lnSpc>
              <a:defRPr/>
            </a:pPr>
            <a:r>
              <a:rPr lang="en-US" altLang="zh-CN" sz="2400" dirty="0">
                <a:latin typeface="Calibri" panose="020F0502020204030204" pitchFamily="34" charset="0"/>
                <a:ea typeface="SimSun" pitchFamily="2" charset="-122"/>
              </a:rPr>
              <a:t>	Mid-term 2                  		13.3%</a:t>
            </a:r>
          </a:p>
          <a:p>
            <a:pPr marL="685800" lvl="1" indent="-228600">
              <a:lnSpc>
                <a:spcPct val="90000"/>
              </a:lnSpc>
              <a:defRPr/>
            </a:pPr>
            <a:r>
              <a:rPr lang="en-US" altLang="zh-CN" sz="2400" dirty="0">
                <a:latin typeface="Calibri" panose="020F0502020204030204" pitchFamily="34" charset="0"/>
                <a:ea typeface="SimSun" pitchFamily="2" charset="-122"/>
              </a:rPr>
              <a:t>	Final Exam               		13.4%    </a:t>
            </a:r>
          </a:p>
          <a:p>
            <a:pPr marL="685800" lvl="1" indent="-228600">
              <a:lnSpc>
                <a:spcPct val="90000"/>
              </a:lnSpc>
              <a:defRPr/>
            </a:pPr>
            <a:r>
              <a:rPr lang="en-US" altLang="zh-CN" sz="2400" dirty="0">
                <a:latin typeface="Calibri" panose="020F0502020204030204" pitchFamily="34" charset="0"/>
                <a:ea typeface="SimSun" pitchFamily="2" charset="-122"/>
              </a:rPr>
              <a:t>	Quizzes                    		10%</a:t>
            </a:r>
          </a:p>
          <a:p>
            <a:pPr marL="685800" lvl="1" indent="-228600">
              <a:lnSpc>
                <a:spcPct val="90000"/>
              </a:lnSpc>
              <a:defRPr/>
            </a:pPr>
            <a:r>
              <a:rPr lang="en-US" altLang="zh-CN" sz="2400" dirty="0">
                <a:latin typeface="Calibri" panose="020F0502020204030204" pitchFamily="34" charset="0"/>
                <a:ea typeface="SimSun" pitchFamily="2" charset="-122"/>
              </a:rPr>
              <a:t>	Homework			10%</a:t>
            </a:r>
          </a:p>
          <a:p>
            <a:pPr marL="685800" lvl="1" indent="-228600">
              <a:lnSpc>
                <a:spcPct val="90000"/>
              </a:lnSpc>
              <a:defRPr/>
            </a:pPr>
            <a:r>
              <a:rPr lang="en-US" altLang="zh-CN" sz="2400" dirty="0">
                <a:latin typeface="Calibri" panose="020F0502020204030204" pitchFamily="34" charset="0"/>
                <a:ea typeface="SimSun" pitchFamily="2" charset="-122"/>
              </a:rPr>
              <a:t>	Programming Projects 	40%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3AB951-C0AB-4CE7-8DBE-825E3523841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324600" y="3657600"/>
            <a:ext cx="3276600" cy="1219200"/>
            <a:chOff x="6324600" y="3657600"/>
            <a:chExt cx="3276600" cy="1219200"/>
          </a:xfrm>
        </p:grpSpPr>
        <p:sp>
          <p:nvSpPr>
            <p:cNvPr id="5" name="Rectangle 4"/>
            <p:cNvSpPr/>
            <p:nvPr/>
          </p:nvSpPr>
          <p:spPr>
            <a:xfrm>
              <a:off x="6324600" y="3657600"/>
              <a:ext cx="1219200" cy="121920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>
              <a:off x="7543800" y="4038600"/>
              <a:ext cx="8382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382000" y="3657600"/>
              <a:ext cx="1219200" cy="121920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534400" y="40386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ea typeface="SimSun" pitchFamily="2" charset="-122"/>
                </a:rPr>
                <a:t> </a:t>
              </a:r>
              <a:r>
                <a:rPr lang="en-US" altLang="zh-CN" dirty="0">
                  <a:solidFill>
                    <a:srgbClr val="000681"/>
                  </a:solidFill>
                  <a:latin typeface="Calibri" panose="020F0502020204030204" pitchFamily="34" charset="0"/>
                  <a:ea typeface="SimSun" pitchFamily="2" charset="-122"/>
                </a:rPr>
                <a:t>40%</a:t>
              </a:r>
              <a:r>
                <a:rPr lang="en-US" altLang="zh-CN" dirty="0">
                  <a:latin typeface="Calibri" panose="020F0502020204030204" pitchFamily="34" charset="0"/>
                  <a:ea typeface="SimSun" pitchFamily="2" charset="-122"/>
                </a:rPr>
                <a:t> </a:t>
              </a:r>
              <a:endParaRPr lang="en-US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07964"/>
            <a:ext cx="7162800" cy="706437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Calibri" pitchFamily="34" charset="0"/>
                <a:ea typeface="SimSun" pitchFamily="2" charset="-122"/>
              </a:rPr>
              <a:t>Course Syllabus (cont.)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0" y="974726"/>
            <a:ext cx="9144000" cy="5349875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285750" indent="-285750">
              <a:lnSpc>
                <a:spcPct val="90000"/>
              </a:lnSpc>
            </a:pPr>
            <a:r>
              <a:rPr lang="en-US" altLang="zh-CN" sz="2800" b="1" dirty="0">
                <a:latin typeface="Calibri" pitchFamily="34" charset="0"/>
                <a:ea typeface="SimSun" pitchFamily="2" charset="-122"/>
                <a:cs typeface="Times New Roman" pitchFamily="18" charset="0"/>
              </a:rPr>
              <a:t>Scale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altLang="zh-CN" sz="2400" dirty="0">
                <a:latin typeface="Calibri" pitchFamily="34" charset="0"/>
                <a:ea typeface="SimSun" pitchFamily="2" charset="-122"/>
                <a:cs typeface="Times New Roman" pitchFamily="18" charset="0"/>
              </a:rPr>
              <a:t> Letter grades will be awarded based on the following scale. This scale may be adjusted upwards if it is necessary based on the final grades.</a:t>
            </a:r>
          </a:p>
          <a:p>
            <a:pPr marL="685800" lvl="1" indent="-228600">
              <a:lnSpc>
                <a:spcPct val="90000"/>
              </a:lnSpc>
            </a:pPr>
            <a:r>
              <a:rPr lang="en-US" altLang="zh-CN" sz="2400" dirty="0">
                <a:latin typeface="Calibri" pitchFamily="34" charset="0"/>
                <a:ea typeface="SimSun" pitchFamily="2" charset="-122"/>
                <a:cs typeface="Times New Roman" pitchFamily="18" charset="0"/>
              </a:rPr>
              <a:t> A [90, 100], B [80,90), C [70,80), D [60,70), F [0,60)</a:t>
            </a:r>
          </a:p>
          <a:p>
            <a:pPr marL="285750" indent="-285750">
              <a:lnSpc>
                <a:spcPct val="90000"/>
              </a:lnSpc>
            </a:pPr>
            <a:endParaRPr lang="en-US" altLang="zh-CN" sz="2800" b="1" dirty="0">
              <a:latin typeface="Calibri" pitchFamily="34" charset="0"/>
              <a:ea typeface="SimSun" pitchFamily="2" charset="-122"/>
              <a:cs typeface="Times New Roman" pitchFamily="18" charset="0"/>
            </a:endParaRPr>
          </a:p>
          <a:p>
            <a:pPr marL="285750" indent="-285750">
              <a:lnSpc>
                <a:spcPct val="90000"/>
              </a:lnSpc>
            </a:pPr>
            <a:r>
              <a:rPr lang="en-US" altLang="zh-CN" sz="2800" b="1" dirty="0">
                <a:latin typeface="Calibri" pitchFamily="34" charset="0"/>
                <a:ea typeface="SimSun" pitchFamily="2" charset="-122"/>
                <a:cs typeface="Times New Roman" pitchFamily="18" charset="0"/>
              </a:rPr>
              <a:t>Cheating</a:t>
            </a:r>
          </a:p>
          <a:p>
            <a:pPr marL="685800" lvl="1" indent="-228600" algn="just">
              <a:lnSpc>
                <a:spcPct val="90000"/>
              </a:lnSpc>
            </a:pPr>
            <a:r>
              <a:rPr lang="en-US" altLang="zh-CN" sz="2400" dirty="0">
                <a:latin typeface="Calibri" pitchFamily="34" charset="0"/>
                <a:ea typeface="SimSun" pitchFamily="2" charset="-122"/>
                <a:cs typeface="Times New Roman" pitchFamily="18" charset="0"/>
              </a:rPr>
              <a:t> Programming projects and written assignment are completed in </a:t>
            </a:r>
            <a:r>
              <a:rPr lang="en-US" altLang="zh-CN" sz="2400" dirty="0">
                <a:solidFill>
                  <a:srgbClr val="FF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teams of three.</a:t>
            </a:r>
            <a:r>
              <a:rPr lang="en-US" altLang="zh-CN" sz="2400" dirty="0">
                <a:latin typeface="Calibri" pitchFamily="34" charset="0"/>
                <a:ea typeface="SimSun" pitchFamily="2" charset="-122"/>
                <a:cs typeface="Times New Roman" pitchFamily="18" charset="0"/>
              </a:rPr>
              <a:t> </a:t>
            </a:r>
          </a:p>
          <a:p>
            <a:pPr marL="685800" lvl="1" indent="-228600" algn="just">
              <a:lnSpc>
                <a:spcPct val="90000"/>
              </a:lnSpc>
            </a:pPr>
            <a:r>
              <a:rPr lang="en-US" altLang="zh-CN" sz="2400" dirty="0">
                <a:latin typeface="Calibri" pitchFamily="34" charset="0"/>
                <a:ea typeface="SimSun" pitchFamily="2" charset="-122"/>
                <a:cs typeface="Times New Roman" pitchFamily="18" charset="0"/>
              </a:rPr>
              <a:t> Students in one group should </a:t>
            </a:r>
            <a:r>
              <a:rPr lang="en-US" altLang="zh-CN" sz="2400" dirty="0">
                <a:solidFill>
                  <a:srgbClr val="FF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NOT share any project code</a:t>
            </a:r>
            <a:r>
              <a:rPr lang="en-US" altLang="zh-CN" sz="2400" dirty="0">
                <a:latin typeface="Calibri" pitchFamily="34" charset="0"/>
                <a:ea typeface="SimSun" pitchFamily="2" charset="-122"/>
                <a:cs typeface="Times New Roman" pitchFamily="18" charset="0"/>
              </a:rPr>
              <a:t> or even detailed algorithm information with students in other groups. </a:t>
            </a:r>
          </a:p>
          <a:p>
            <a:pPr marL="685800" lvl="1" indent="-228600" algn="just">
              <a:lnSpc>
                <a:spcPct val="90000"/>
              </a:lnSpc>
            </a:pPr>
            <a:r>
              <a:rPr lang="en-US" altLang="zh-CN" sz="2400" dirty="0">
                <a:latin typeface="Calibri" pitchFamily="34" charset="0"/>
                <a:ea typeface="SimSun" pitchFamily="2" charset="-122"/>
                <a:cs typeface="Times New Roman" pitchFamily="18" charset="0"/>
              </a:rPr>
              <a:t> Assignments submitted must be </a:t>
            </a:r>
            <a:r>
              <a:rPr lang="en-US" altLang="zh-CN" sz="2400" dirty="0">
                <a:solidFill>
                  <a:srgbClr val="FF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your team</a:t>
            </a:r>
            <a:r>
              <a:rPr lang="en-US" altLang="zh-CN" sz="2400" dirty="0">
                <a:latin typeface="Calibri" pitchFamily="34" charset="0"/>
                <a:ea typeface="SimSun" pitchFamily="2" charset="-122"/>
                <a:cs typeface="Times New Roman" pitchFamily="18" charset="0"/>
              </a:rPr>
              <a:t>. </a:t>
            </a:r>
          </a:p>
          <a:p>
            <a:pPr marL="685800" lvl="1" indent="-228600" algn="just">
              <a:lnSpc>
                <a:spcPct val="90000"/>
              </a:lnSpc>
            </a:pPr>
            <a:r>
              <a:rPr lang="en-US" altLang="zh-CN" sz="2400" dirty="0">
                <a:latin typeface="Calibri" pitchFamily="34" charset="0"/>
                <a:ea typeface="SimSun" pitchFamily="2" charset="-122"/>
                <a:cs typeface="Times New Roman" pitchFamily="18" charset="0"/>
              </a:rPr>
              <a:t> Please do NOT attempt to recycle answers from the Internet (plagiarism).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3AB951-C0AB-4CE7-8DBE-825E3523841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66800"/>
            <a:ext cx="1838325" cy="2381250"/>
          </a:xfrm>
          <a:prstGeom prst="rect">
            <a:avLst/>
          </a:prstGeom>
        </p:spPr>
      </p:pic>
      <p:pic>
        <p:nvPicPr>
          <p:cNvPr id="6" name="Picture 4" descr="http://www.loop11.com/wp-content/uploads/2010/12/Nocheat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68" y="3773737"/>
            <a:ext cx="1865062" cy="186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671638" y="381000"/>
            <a:ext cx="8996362" cy="1143000"/>
          </a:xfrm>
        </p:spPr>
        <p:txBody>
          <a:bodyPr vert="horz" wrap="square" lIns="123444" tIns="0" rIns="148133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en-US" altLang="en-US" dirty="0">
                <a:latin typeface="Calibri" pitchFamily="34" charset="0"/>
              </a:rPr>
              <a:t>Complaints?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3AB951-C0AB-4CE7-8DBE-825E3523841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554167"/>
            <a:ext cx="1909232" cy="33340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5400" y="1243033"/>
            <a:ext cx="10693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  <a:cs typeface="Times New Roman" pitchFamily="18" charset="0"/>
              </a:rPr>
              <a:t>If you have any complaint against Dr. Qin throughout this semester, please report to Dr. </a:t>
            </a:r>
            <a:r>
              <a:rPr lang="en-US" sz="2800" dirty="0" err="1">
                <a:latin typeface="Calibri" pitchFamily="34" charset="0"/>
                <a:cs typeface="Times New Roman" pitchFamily="18" charset="0"/>
              </a:rPr>
              <a:t>Narayanna</a:t>
            </a:r>
            <a:r>
              <a:rPr lang="en-US" sz="2800" dirty="0">
                <a:latin typeface="Calibri" pitchFamily="34" charset="0"/>
                <a:cs typeface="Times New Roman" pitchFamily="18" charset="0"/>
              </a:rPr>
              <a:t> or Dr. Hendrix.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2667000"/>
            <a:ext cx="1714500" cy="2565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550" y="5366168"/>
            <a:ext cx="1651000" cy="33579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671638" y="457200"/>
            <a:ext cx="8996362" cy="685800"/>
          </a:xfrm>
        </p:spPr>
        <p:txBody>
          <a:bodyPr vert="horz" wrap="square" lIns="123444" tIns="0" rIns="148133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en-US" altLang="en-US" dirty="0">
                <a:latin typeface="Calibri" pitchFamily="34" charset="0"/>
              </a:rPr>
              <a:t>Office Hours</a:t>
            </a:r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602776" y="1254125"/>
            <a:ext cx="9379424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2325" eaLnBrk="0" hangingPunct="0">
              <a:spcBef>
                <a:spcPct val="20000"/>
              </a:spcBef>
              <a:buClr>
                <a:srgbClr val="FF581D"/>
              </a:buClr>
              <a:buChar char="•"/>
              <a:tabLst>
                <a:tab pos="320675" algn="l"/>
                <a:tab pos="639763" algn="l"/>
                <a:tab pos="960438" algn="l"/>
                <a:tab pos="1279525" algn="l"/>
                <a:tab pos="1600200" algn="l"/>
                <a:tab pos="1920875" algn="l"/>
                <a:tab pos="2239963" algn="l"/>
                <a:tab pos="2560638" algn="l"/>
                <a:tab pos="2879725" algn="l"/>
                <a:tab pos="3200400" algn="l"/>
                <a:tab pos="3521075" algn="l"/>
                <a:tab pos="3840163" algn="l"/>
                <a:tab pos="7407275" algn="l"/>
              </a:tabLst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defTabSz="822325" eaLnBrk="0" hangingPunct="0">
              <a:spcBef>
                <a:spcPct val="20000"/>
              </a:spcBef>
              <a:buClr>
                <a:srgbClr val="FF581D"/>
              </a:buClr>
              <a:buChar char="–"/>
              <a:tabLst>
                <a:tab pos="320675" algn="l"/>
                <a:tab pos="639763" algn="l"/>
                <a:tab pos="960438" algn="l"/>
                <a:tab pos="1279525" algn="l"/>
                <a:tab pos="1600200" algn="l"/>
                <a:tab pos="1920875" algn="l"/>
                <a:tab pos="2239963" algn="l"/>
                <a:tab pos="2560638" algn="l"/>
                <a:tab pos="2879725" algn="l"/>
                <a:tab pos="3200400" algn="l"/>
                <a:tab pos="3521075" algn="l"/>
                <a:tab pos="3840163" algn="l"/>
                <a:tab pos="7407275" algn="l"/>
              </a:tabLst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defTabSz="822325" eaLnBrk="0" hangingPunct="0">
              <a:spcBef>
                <a:spcPct val="20000"/>
              </a:spcBef>
              <a:buClr>
                <a:srgbClr val="FF581D"/>
              </a:buClr>
              <a:buChar char="•"/>
              <a:tabLst>
                <a:tab pos="320675" algn="l"/>
                <a:tab pos="639763" algn="l"/>
                <a:tab pos="960438" algn="l"/>
                <a:tab pos="1279525" algn="l"/>
                <a:tab pos="1600200" algn="l"/>
                <a:tab pos="1920875" algn="l"/>
                <a:tab pos="2239963" algn="l"/>
                <a:tab pos="2560638" algn="l"/>
                <a:tab pos="2879725" algn="l"/>
                <a:tab pos="3200400" algn="l"/>
                <a:tab pos="3521075" algn="l"/>
                <a:tab pos="3840163" algn="l"/>
                <a:tab pos="7407275" algn="l"/>
              </a:tabLst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defTabSz="822325" eaLnBrk="0" hangingPunct="0">
              <a:spcBef>
                <a:spcPct val="20000"/>
              </a:spcBef>
              <a:buClr>
                <a:srgbClr val="FF581D"/>
              </a:buClr>
              <a:buChar char="–"/>
              <a:tabLst>
                <a:tab pos="320675" algn="l"/>
                <a:tab pos="639763" algn="l"/>
                <a:tab pos="960438" algn="l"/>
                <a:tab pos="1279525" algn="l"/>
                <a:tab pos="1600200" algn="l"/>
                <a:tab pos="1920875" algn="l"/>
                <a:tab pos="2239963" algn="l"/>
                <a:tab pos="2560638" algn="l"/>
                <a:tab pos="2879725" algn="l"/>
                <a:tab pos="3200400" algn="l"/>
                <a:tab pos="3521075" algn="l"/>
                <a:tab pos="3840163" algn="l"/>
                <a:tab pos="7407275" algn="l"/>
              </a:tabLst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defTabSz="822325" eaLnBrk="0" hangingPunct="0">
              <a:spcBef>
                <a:spcPct val="20000"/>
              </a:spcBef>
              <a:buClr>
                <a:srgbClr val="FF581D"/>
              </a:buClr>
              <a:buChar char="»"/>
              <a:tabLst>
                <a:tab pos="320675" algn="l"/>
                <a:tab pos="639763" algn="l"/>
                <a:tab pos="960438" algn="l"/>
                <a:tab pos="1279525" algn="l"/>
                <a:tab pos="1600200" algn="l"/>
                <a:tab pos="1920875" algn="l"/>
                <a:tab pos="2239963" algn="l"/>
                <a:tab pos="2560638" algn="l"/>
                <a:tab pos="2879725" algn="l"/>
                <a:tab pos="3200400" algn="l"/>
                <a:tab pos="3521075" algn="l"/>
                <a:tab pos="3840163" algn="l"/>
                <a:tab pos="7407275" algn="l"/>
              </a:tabLst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tabLst>
                <a:tab pos="320675" algn="l"/>
                <a:tab pos="639763" algn="l"/>
                <a:tab pos="960438" algn="l"/>
                <a:tab pos="1279525" algn="l"/>
                <a:tab pos="1600200" algn="l"/>
                <a:tab pos="1920875" algn="l"/>
                <a:tab pos="2239963" algn="l"/>
                <a:tab pos="2560638" algn="l"/>
                <a:tab pos="2879725" algn="l"/>
                <a:tab pos="3200400" algn="l"/>
                <a:tab pos="3521075" algn="l"/>
                <a:tab pos="3840163" algn="l"/>
                <a:tab pos="7407275" algn="l"/>
              </a:tabLst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tabLst>
                <a:tab pos="320675" algn="l"/>
                <a:tab pos="639763" algn="l"/>
                <a:tab pos="960438" algn="l"/>
                <a:tab pos="1279525" algn="l"/>
                <a:tab pos="1600200" algn="l"/>
                <a:tab pos="1920875" algn="l"/>
                <a:tab pos="2239963" algn="l"/>
                <a:tab pos="2560638" algn="l"/>
                <a:tab pos="2879725" algn="l"/>
                <a:tab pos="3200400" algn="l"/>
                <a:tab pos="3521075" algn="l"/>
                <a:tab pos="3840163" algn="l"/>
                <a:tab pos="7407275" algn="l"/>
              </a:tabLst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tabLst>
                <a:tab pos="320675" algn="l"/>
                <a:tab pos="639763" algn="l"/>
                <a:tab pos="960438" algn="l"/>
                <a:tab pos="1279525" algn="l"/>
                <a:tab pos="1600200" algn="l"/>
                <a:tab pos="1920875" algn="l"/>
                <a:tab pos="2239963" algn="l"/>
                <a:tab pos="2560638" algn="l"/>
                <a:tab pos="2879725" algn="l"/>
                <a:tab pos="3200400" algn="l"/>
                <a:tab pos="3521075" algn="l"/>
                <a:tab pos="3840163" algn="l"/>
                <a:tab pos="7407275" algn="l"/>
              </a:tabLst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tabLst>
                <a:tab pos="320675" algn="l"/>
                <a:tab pos="639763" algn="l"/>
                <a:tab pos="960438" algn="l"/>
                <a:tab pos="1279525" algn="l"/>
                <a:tab pos="1600200" algn="l"/>
                <a:tab pos="1920875" algn="l"/>
                <a:tab pos="2239963" algn="l"/>
                <a:tab pos="2560638" algn="l"/>
                <a:tab pos="2879725" algn="l"/>
                <a:tab pos="3200400" algn="l"/>
                <a:tab pos="3521075" algn="l"/>
                <a:tab pos="3840163" algn="l"/>
                <a:tab pos="7407275" algn="l"/>
              </a:tabLst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8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  <a:sym typeface="Helvetica" pitchFamily="34" charset="0"/>
              </a:rPr>
              <a:t>Instructor: Dr. Xiao Qin, </a:t>
            </a:r>
            <a:r>
              <a:rPr lang="en-US" altLang="en-US" sz="2800" dirty="0" err="1">
                <a:solidFill>
                  <a:schemeClr val="tx1"/>
                </a:solidFill>
                <a:latin typeface="Calibri" pitchFamily="34" charset="0"/>
                <a:cs typeface="Times New Roman" pitchFamily="18" charset="0"/>
                <a:sym typeface="Helvetica" pitchFamily="34" charset="0"/>
              </a:rPr>
              <a:t>xqin@auburn</a:t>
            </a:r>
            <a:r>
              <a:rPr lang="en-US" altLang="en-US" sz="2800" err="1">
                <a:solidFill>
                  <a:schemeClr val="tx1"/>
                </a:solidFill>
                <a:latin typeface="Calibri" pitchFamily="34" charset="0"/>
                <a:cs typeface="Times New Roman" pitchFamily="18" charset="0"/>
                <a:sym typeface="Helvetica" pitchFamily="34" charset="0"/>
              </a:rPr>
              <a:t>.</a:t>
            </a:r>
            <a:r>
              <a:rPr lang="en-US" altLang="en-US" sz="2800">
                <a:solidFill>
                  <a:schemeClr val="tx1"/>
                </a:solidFill>
                <a:latin typeface="Calibri" pitchFamily="34" charset="0"/>
                <a:cs typeface="Times New Roman" pitchFamily="18" charset="0"/>
                <a:sym typeface="Helvetica" pitchFamily="34" charset="0"/>
              </a:rPr>
              <a:t>edu</a:t>
            </a:r>
            <a:endParaRPr lang="en-US" altLang="en-US" sz="2800" dirty="0">
              <a:solidFill>
                <a:schemeClr val="tx1"/>
              </a:solidFill>
              <a:latin typeface="Calibri" pitchFamily="34" charset="0"/>
              <a:cs typeface="Times New Roman" pitchFamily="18" charset="0"/>
              <a:sym typeface="Helvetica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8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  <a:sym typeface="Helvetica" pitchFamily="34" charset="0"/>
              </a:rPr>
              <a:t>Office: 3101E Shelby Center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8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  <a:sym typeface="Helvetica" pitchFamily="34" charset="0"/>
              </a:rPr>
              <a:t>Office Hours: </a:t>
            </a:r>
            <a:r>
              <a:rPr lang="en-US" altLang="en-US" sz="2800" dirty="0">
                <a:solidFill>
                  <a:srgbClr val="FF0000"/>
                </a:solidFill>
                <a:latin typeface="Calibri" pitchFamily="34" charset="0"/>
                <a:cs typeface="Times New Roman" pitchFamily="18" charset="0"/>
                <a:sym typeface="Helvetica" pitchFamily="34" charset="0"/>
              </a:rPr>
              <a:t>MWF, 1:00 am – 1:50 am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800" dirty="0">
              <a:solidFill>
                <a:schemeClr val="tx1"/>
              </a:solidFill>
              <a:latin typeface="Calibri" pitchFamily="34" charset="0"/>
              <a:cs typeface="Times New Roman" pitchFamily="18" charset="0"/>
              <a:sym typeface="Helvetica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800" dirty="0">
              <a:solidFill>
                <a:schemeClr val="tx1"/>
              </a:solidFill>
              <a:latin typeface="Calibri" pitchFamily="34" charset="0"/>
              <a:cs typeface="Times New Roman" pitchFamily="18" charset="0"/>
              <a:sym typeface="Helvetica" pitchFamily="34" charset="0"/>
            </a:endParaRPr>
          </a:p>
          <a:p>
            <a:pPr eaLnBrk="1" hangingPunct="1">
              <a:spcBef>
                <a:spcPct val="0"/>
              </a:spcBef>
              <a:buClrTx/>
              <a:buNone/>
            </a:pPr>
            <a:r>
              <a:rPr lang="en-US" altLang="en-US" sz="2800" dirty="0">
                <a:solidFill>
                  <a:schemeClr val="tx1"/>
                </a:solidFill>
                <a:latin typeface="Calibri" pitchFamily="34" charset="0"/>
              </a:rPr>
              <a:t>TA: </a:t>
            </a:r>
            <a:r>
              <a:rPr lang="en-US" altLang="en-US" sz="2800" dirty="0" err="1">
                <a:solidFill>
                  <a:schemeClr val="tx1"/>
                </a:solidFill>
                <a:latin typeface="Calibri" pitchFamily="34" charset="0"/>
              </a:rPr>
              <a:t>Jianzhou</a:t>
            </a:r>
            <a:r>
              <a:rPr lang="en-US" altLang="en-US" sz="2800" dirty="0">
                <a:solidFill>
                  <a:schemeClr val="tx1"/>
                </a:solidFill>
                <a:latin typeface="Calibri" pitchFamily="34" charset="0"/>
              </a:rPr>
              <a:t> Mao, jzm0122@auburn.edu</a:t>
            </a:r>
          </a:p>
          <a:p>
            <a:pPr eaLnBrk="1" hangingPunct="1">
              <a:spcBef>
                <a:spcPct val="0"/>
              </a:spcBef>
              <a:buClrTx/>
              <a:buNone/>
            </a:pPr>
            <a:r>
              <a:rPr lang="en-US" altLang="en-US" sz="2800" dirty="0">
                <a:solidFill>
                  <a:schemeClr val="tx1"/>
                </a:solidFill>
                <a:latin typeface="Calibri" pitchFamily="34" charset="0"/>
              </a:rPr>
              <a:t>Office Hour: MWF</a:t>
            </a:r>
            <a:r>
              <a:rPr lang="en-US" altLang="en-US" sz="2800" dirty="0">
                <a:solidFill>
                  <a:srgbClr val="FF0000"/>
                </a:solidFill>
                <a:latin typeface="Calibri" pitchFamily="34" charset="0"/>
              </a:rPr>
              <a:t> 3:00 pm-4:00 pm</a:t>
            </a:r>
            <a:endParaRPr lang="en-US" altLang="en-US" sz="2800" dirty="0">
              <a:solidFill>
                <a:schemeClr val="tx1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800" dirty="0">
                <a:solidFill>
                  <a:schemeClr val="tx1"/>
                </a:solidFill>
                <a:latin typeface="Calibri" pitchFamily="34" charset="0"/>
              </a:rPr>
              <a:t>Office: 2104 Shelby Center</a:t>
            </a:r>
            <a:endParaRPr lang="en-US" altLang="en-US" sz="2800" dirty="0">
              <a:solidFill>
                <a:schemeClr val="tx1"/>
              </a:solidFill>
              <a:latin typeface="Calibri" pitchFamily="34" charset="0"/>
              <a:cs typeface="Times New Roman" pitchFamily="18" charset="0"/>
              <a:sym typeface="Helvetica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3AB951-C0AB-4CE7-8DBE-825E3523841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Picture 2" descr="http://www.cicsnorthtown.org/sites/cicsnorthtown.org/files/64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740275"/>
            <a:ext cx="3368039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1D55A9-828D-435C-A267-03BC7C00A7B0}"/>
              </a:ext>
            </a:extLst>
          </p:cNvPr>
          <p:cNvSpPr/>
          <p:nvPr/>
        </p:nvSpPr>
        <p:spPr>
          <a:xfrm>
            <a:off x="5715000" y="4971365"/>
            <a:ext cx="5456277" cy="128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8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en-US" sz="4400" dirty="0">
                <a:solidFill>
                  <a:srgbClr val="000681"/>
                </a:solidFill>
                <a:latin typeface="Calibri" pitchFamily="34" charset="0"/>
                <a:ea typeface="+mj-ea"/>
                <a:cs typeface="+mj-cs"/>
              </a:rPr>
              <a:t>Vote For Your Favorite Time Slot</a:t>
            </a:r>
          </a:p>
        </p:txBody>
      </p:sp>
    </p:spTree>
    <p:extLst>
      <p:ext uri="{BB962C8B-B14F-4D97-AF65-F5344CB8AC3E}">
        <p14:creationId xmlns:p14="http://schemas.microsoft.com/office/powerpoint/2010/main" val="406906751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0957" y="533400"/>
            <a:ext cx="8996362" cy="879475"/>
          </a:xfrm>
        </p:spPr>
        <p:txBody>
          <a:bodyPr vert="horz" wrap="square" lIns="123444" tIns="0" rIns="148133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</a:tabLst>
            </a:pPr>
            <a:r>
              <a:rPr lang="en-US" altLang="en-US" dirty="0">
                <a:latin typeface="Calibri" pitchFamily="34" charset="0"/>
              </a:rPr>
              <a:t>Three Exams</a:t>
            </a: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1981200" y="1676400"/>
            <a:ext cx="8382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22325" eaLnBrk="0" hangingPunct="0">
              <a:spcBef>
                <a:spcPct val="20000"/>
              </a:spcBef>
              <a:buClr>
                <a:srgbClr val="FF581D"/>
              </a:buClr>
              <a:buChar char="•"/>
              <a:tabLst>
                <a:tab pos="320675" algn="l"/>
                <a:tab pos="639763" algn="l"/>
                <a:tab pos="960438" algn="l"/>
                <a:tab pos="1279525" algn="l"/>
                <a:tab pos="1600200" algn="l"/>
                <a:tab pos="1920875" algn="l"/>
                <a:tab pos="2239963" algn="l"/>
                <a:tab pos="2560638" algn="l"/>
                <a:tab pos="2879725" algn="l"/>
                <a:tab pos="3200400" algn="l"/>
                <a:tab pos="3521075" algn="l"/>
                <a:tab pos="3840163" algn="l"/>
                <a:tab pos="7407275" algn="l"/>
              </a:tabLst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defTabSz="822325" eaLnBrk="0" hangingPunct="0">
              <a:spcBef>
                <a:spcPct val="20000"/>
              </a:spcBef>
              <a:buClr>
                <a:srgbClr val="FF581D"/>
              </a:buClr>
              <a:buChar char="–"/>
              <a:tabLst>
                <a:tab pos="320675" algn="l"/>
                <a:tab pos="639763" algn="l"/>
                <a:tab pos="960438" algn="l"/>
                <a:tab pos="1279525" algn="l"/>
                <a:tab pos="1600200" algn="l"/>
                <a:tab pos="1920875" algn="l"/>
                <a:tab pos="2239963" algn="l"/>
                <a:tab pos="2560638" algn="l"/>
                <a:tab pos="2879725" algn="l"/>
                <a:tab pos="3200400" algn="l"/>
                <a:tab pos="3521075" algn="l"/>
                <a:tab pos="3840163" algn="l"/>
                <a:tab pos="7407275" algn="l"/>
              </a:tabLst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defTabSz="822325" eaLnBrk="0" hangingPunct="0">
              <a:spcBef>
                <a:spcPct val="20000"/>
              </a:spcBef>
              <a:buClr>
                <a:srgbClr val="FF581D"/>
              </a:buClr>
              <a:buChar char="•"/>
              <a:tabLst>
                <a:tab pos="320675" algn="l"/>
                <a:tab pos="639763" algn="l"/>
                <a:tab pos="960438" algn="l"/>
                <a:tab pos="1279525" algn="l"/>
                <a:tab pos="1600200" algn="l"/>
                <a:tab pos="1920875" algn="l"/>
                <a:tab pos="2239963" algn="l"/>
                <a:tab pos="2560638" algn="l"/>
                <a:tab pos="2879725" algn="l"/>
                <a:tab pos="3200400" algn="l"/>
                <a:tab pos="3521075" algn="l"/>
                <a:tab pos="3840163" algn="l"/>
                <a:tab pos="7407275" algn="l"/>
              </a:tabLst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defTabSz="822325" eaLnBrk="0" hangingPunct="0">
              <a:spcBef>
                <a:spcPct val="20000"/>
              </a:spcBef>
              <a:buClr>
                <a:srgbClr val="FF581D"/>
              </a:buClr>
              <a:buChar char="–"/>
              <a:tabLst>
                <a:tab pos="320675" algn="l"/>
                <a:tab pos="639763" algn="l"/>
                <a:tab pos="960438" algn="l"/>
                <a:tab pos="1279525" algn="l"/>
                <a:tab pos="1600200" algn="l"/>
                <a:tab pos="1920875" algn="l"/>
                <a:tab pos="2239963" algn="l"/>
                <a:tab pos="2560638" algn="l"/>
                <a:tab pos="2879725" algn="l"/>
                <a:tab pos="3200400" algn="l"/>
                <a:tab pos="3521075" algn="l"/>
                <a:tab pos="3840163" algn="l"/>
                <a:tab pos="7407275" algn="l"/>
              </a:tabLst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defTabSz="822325" eaLnBrk="0" hangingPunct="0">
              <a:spcBef>
                <a:spcPct val="20000"/>
              </a:spcBef>
              <a:buClr>
                <a:srgbClr val="FF581D"/>
              </a:buClr>
              <a:buChar char="»"/>
              <a:tabLst>
                <a:tab pos="320675" algn="l"/>
                <a:tab pos="639763" algn="l"/>
                <a:tab pos="960438" algn="l"/>
                <a:tab pos="1279525" algn="l"/>
                <a:tab pos="1600200" algn="l"/>
                <a:tab pos="1920875" algn="l"/>
                <a:tab pos="2239963" algn="l"/>
                <a:tab pos="2560638" algn="l"/>
                <a:tab pos="2879725" algn="l"/>
                <a:tab pos="3200400" algn="l"/>
                <a:tab pos="3521075" algn="l"/>
                <a:tab pos="3840163" algn="l"/>
                <a:tab pos="7407275" algn="l"/>
              </a:tabLst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tabLst>
                <a:tab pos="320675" algn="l"/>
                <a:tab pos="639763" algn="l"/>
                <a:tab pos="960438" algn="l"/>
                <a:tab pos="1279525" algn="l"/>
                <a:tab pos="1600200" algn="l"/>
                <a:tab pos="1920875" algn="l"/>
                <a:tab pos="2239963" algn="l"/>
                <a:tab pos="2560638" algn="l"/>
                <a:tab pos="2879725" algn="l"/>
                <a:tab pos="3200400" algn="l"/>
                <a:tab pos="3521075" algn="l"/>
                <a:tab pos="3840163" algn="l"/>
                <a:tab pos="7407275" algn="l"/>
              </a:tabLst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tabLst>
                <a:tab pos="320675" algn="l"/>
                <a:tab pos="639763" algn="l"/>
                <a:tab pos="960438" algn="l"/>
                <a:tab pos="1279525" algn="l"/>
                <a:tab pos="1600200" algn="l"/>
                <a:tab pos="1920875" algn="l"/>
                <a:tab pos="2239963" algn="l"/>
                <a:tab pos="2560638" algn="l"/>
                <a:tab pos="2879725" algn="l"/>
                <a:tab pos="3200400" algn="l"/>
                <a:tab pos="3521075" algn="l"/>
                <a:tab pos="3840163" algn="l"/>
                <a:tab pos="7407275" algn="l"/>
              </a:tabLst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tabLst>
                <a:tab pos="320675" algn="l"/>
                <a:tab pos="639763" algn="l"/>
                <a:tab pos="960438" algn="l"/>
                <a:tab pos="1279525" algn="l"/>
                <a:tab pos="1600200" algn="l"/>
                <a:tab pos="1920875" algn="l"/>
                <a:tab pos="2239963" algn="l"/>
                <a:tab pos="2560638" algn="l"/>
                <a:tab pos="2879725" algn="l"/>
                <a:tab pos="3200400" algn="l"/>
                <a:tab pos="3521075" algn="l"/>
                <a:tab pos="3840163" algn="l"/>
                <a:tab pos="7407275" algn="l"/>
              </a:tabLst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tabLst>
                <a:tab pos="320675" algn="l"/>
                <a:tab pos="639763" algn="l"/>
                <a:tab pos="960438" algn="l"/>
                <a:tab pos="1279525" algn="l"/>
                <a:tab pos="1600200" algn="l"/>
                <a:tab pos="1920875" algn="l"/>
                <a:tab pos="2239963" algn="l"/>
                <a:tab pos="2560638" algn="l"/>
                <a:tab pos="2879725" algn="l"/>
                <a:tab pos="3200400" algn="l"/>
                <a:tab pos="3521075" algn="l"/>
                <a:tab pos="3840163" algn="l"/>
                <a:tab pos="7407275" algn="l"/>
              </a:tabLst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800" dirty="0">
                <a:solidFill>
                  <a:srgbClr val="FF0000"/>
                </a:solidFill>
                <a:latin typeface="Calibri" pitchFamily="34" charset="0"/>
                <a:cs typeface="Times New Roman" pitchFamily="18" charset="0"/>
                <a:sym typeface="Helvetica" pitchFamily="34" charset="0"/>
              </a:rPr>
              <a:t>Mid-term Exam 1:</a:t>
            </a:r>
            <a:r>
              <a:rPr lang="en-US" altLang="en-US" sz="28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  <a:sym typeface="Helvetica" pitchFamily="34" charset="0"/>
              </a:rPr>
              <a:t> 9/25, Monday, 11:00 am - 11:50 am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800" dirty="0">
              <a:solidFill>
                <a:schemeClr val="tx1"/>
              </a:solidFill>
              <a:latin typeface="Calibri" pitchFamily="34" charset="0"/>
              <a:cs typeface="Times New Roman" pitchFamily="18" charset="0"/>
              <a:sym typeface="Helvetica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800" dirty="0">
                <a:solidFill>
                  <a:srgbClr val="FF0000"/>
                </a:solidFill>
                <a:latin typeface="Calibri" pitchFamily="34" charset="0"/>
                <a:cs typeface="Times New Roman" pitchFamily="18" charset="0"/>
                <a:sym typeface="Helvetica" pitchFamily="34" charset="0"/>
              </a:rPr>
              <a:t>Mid-term Exam 2:</a:t>
            </a:r>
            <a:r>
              <a:rPr lang="en-US" altLang="en-US" sz="28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  <a:sym typeface="Helvetica" pitchFamily="34" charset="0"/>
              </a:rPr>
              <a:t> 11/3, Friday, 11:00 am-11:50 am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800" dirty="0">
              <a:solidFill>
                <a:schemeClr val="tx1"/>
              </a:solidFill>
              <a:latin typeface="Calibri" pitchFamily="34" charset="0"/>
              <a:cs typeface="Times New Roman" pitchFamily="18" charset="0"/>
              <a:sym typeface="Helvetica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800" dirty="0">
                <a:solidFill>
                  <a:srgbClr val="FF0000"/>
                </a:solidFill>
                <a:latin typeface="Calibri" pitchFamily="34" charset="0"/>
                <a:cs typeface="Times New Roman" pitchFamily="18" charset="0"/>
                <a:sym typeface="Helvetica" pitchFamily="34" charset="0"/>
              </a:rPr>
              <a:t>Final Exam:</a:t>
            </a:r>
            <a:r>
              <a:rPr lang="en-US" altLang="en-US" sz="2800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  <a:sym typeface="Helvetica" pitchFamily="34" charset="0"/>
              </a:rPr>
              <a:t> 5/5, Friday, 8:00am-10:30am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800" dirty="0">
              <a:solidFill>
                <a:schemeClr val="tx1"/>
              </a:solidFill>
              <a:latin typeface="Calibri" pitchFamily="34" charset="0"/>
              <a:cs typeface="Times New Roman" pitchFamily="18" charset="0"/>
              <a:sym typeface="Helvetica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800" dirty="0">
              <a:solidFill>
                <a:schemeClr val="tx1"/>
              </a:solidFill>
              <a:latin typeface="Calibri" pitchFamily="34" charset="0"/>
              <a:cs typeface="Times New Roman" pitchFamily="18" charset="0"/>
              <a:sym typeface="Helvetica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3AB951-C0AB-4CE7-8DBE-825E3523841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5" descr="http://tse1.mm.bing.net/th?&amp;id=OIP.M6354cf57e94f686473a6001adf706711o0&amp;w=281&amp;h=186&amp;c=0&amp;pid=1.9&amp;rs=0&amp;p=0&amp;r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114800"/>
            <a:ext cx="3277303" cy="21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Image result for ex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564" y="4002881"/>
            <a:ext cx="3783312" cy="245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3AB951-C0AB-4CE7-8DBE-825E3523841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517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0"/>
            <a:ext cx="4914900" cy="441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0" y="787400"/>
            <a:ext cx="3022600" cy="3632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46" y="4610356"/>
            <a:ext cx="11711707" cy="185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457200"/>
            <a:ext cx="10134600" cy="685800"/>
          </a:xfrm>
        </p:spPr>
        <p:txBody>
          <a:bodyPr/>
          <a:lstStyle/>
          <a:p>
            <a:r>
              <a:rPr lang="en-US" altLang="en-US" sz="4000" dirty="0">
                <a:latin typeface="Calibri" pitchFamily="34" charset="0"/>
              </a:rPr>
              <a:t>Am I going to read the book </a:t>
            </a:r>
            <a:r>
              <a:rPr lang="en-US" altLang="en-US" sz="4000">
                <a:latin typeface="Calibri" pitchFamily="34" charset="0"/>
              </a:rPr>
              <a:t>or slides to </a:t>
            </a:r>
            <a:r>
              <a:rPr lang="en-US" altLang="en-US" sz="4000" dirty="0">
                <a:latin typeface="Calibri" pitchFamily="34" charset="0"/>
              </a:rPr>
              <a:t>you?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6800" y="1524000"/>
            <a:ext cx="6629400" cy="4572000"/>
          </a:xfrm>
        </p:spPr>
        <p:txBody>
          <a:bodyPr/>
          <a:lstStyle/>
          <a:p>
            <a:r>
              <a:rPr lang="en-US" altLang="en-US" sz="4400" dirty="0">
                <a:latin typeface="Calibri" pitchFamily="34" charset="0"/>
              </a:rPr>
              <a:t>NO!</a:t>
            </a:r>
            <a:endParaRPr lang="en-US" altLang="en-US" dirty="0">
              <a:latin typeface="Calibri" pitchFamily="34" charset="0"/>
            </a:endParaRPr>
          </a:p>
          <a:p>
            <a:r>
              <a:rPr lang="en-US" altLang="en-US" dirty="0">
                <a:latin typeface="Calibri" pitchFamily="34" charset="0"/>
              </a:rPr>
              <a:t>Book provides a framework and complete background, so lectures can be more interactive.</a:t>
            </a:r>
          </a:p>
          <a:p>
            <a:pPr lvl="1"/>
            <a:r>
              <a:rPr lang="en-US" altLang="en-US" dirty="0">
                <a:latin typeface="Calibri" pitchFamily="34" charset="0"/>
              </a:rPr>
              <a:t>You do the reading</a:t>
            </a:r>
          </a:p>
          <a:p>
            <a:pPr lvl="1"/>
            <a:r>
              <a:rPr lang="en-US" altLang="en-US" dirty="0">
                <a:latin typeface="Calibri" pitchFamily="34" charset="0"/>
              </a:rPr>
              <a:t>We’ll discuss it</a:t>
            </a:r>
          </a:p>
          <a:p>
            <a:r>
              <a:rPr lang="en-US" altLang="en-US" dirty="0">
                <a:latin typeface="Calibri" pitchFamily="34" charset="0"/>
              </a:rPr>
              <a:t>Programming assignments will go “beyond”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3AB951-C0AB-4CE7-8DBE-825E3523841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28800"/>
            <a:ext cx="4424829" cy="347863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7162800" cy="916598"/>
          </a:xfrm>
        </p:spPr>
        <p:txBody>
          <a:bodyPr/>
          <a:lstStyle/>
          <a:p>
            <a:r>
              <a:rPr lang="en-US" altLang="zh-CN">
                <a:latin typeface="Calibri" pitchFamily="34" charset="0"/>
                <a:ea typeface="SimSun" pitchFamily="2" charset="-122"/>
              </a:rPr>
              <a:t>Programming Assignments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7227" y="1295400"/>
            <a:ext cx="5370773" cy="5002260"/>
          </a:xfrm>
        </p:spPr>
        <p:txBody>
          <a:bodyPr/>
          <a:lstStyle/>
          <a:p>
            <a:pPr marL="609600" indent="-609600"/>
            <a:r>
              <a:rPr lang="en-US" altLang="zh-CN" sz="2800" dirty="0">
                <a:latin typeface="Calibri" pitchFamily="34" charset="0"/>
                <a:ea typeface="SimSun" pitchFamily="2" charset="-122"/>
              </a:rPr>
              <a:t>Six programming assignments (40% of final score)</a:t>
            </a:r>
          </a:p>
          <a:p>
            <a:pPr marL="609600" indent="-609600"/>
            <a:endParaRPr lang="en-US" altLang="zh-CN" sz="2800" dirty="0">
              <a:latin typeface="Calibri" pitchFamily="34" charset="0"/>
              <a:ea typeface="SimSun" pitchFamily="2" charset="-122"/>
            </a:endParaRPr>
          </a:p>
          <a:p>
            <a:pPr marL="609600" indent="-609600"/>
            <a:r>
              <a:rPr lang="en-US" altLang="zh-CN" sz="2800" dirty="0">
                <a:latin typeface="Calibri" pitchFamily="34" charset="0"/>
                <a:ea typeface="SimSun" pitchFamily="2" charset="-122"/>
              </a:rPr>
              <a:t>Programming language (C)</a:t>
            </a:r>
          </a:p>
          <a:p>
            <a:pPr marL="609600" indent="-609600"/>
            <a:endParaRPr lang="en-US" altLang="zh-CN" sz="2800" dirty="0">
              <a:latin typeface="Calibri" pitchFamily="34" charset="0"/>
              <a:ea typeface="SimSun" pitchFamily="2" charset="-122"/>
            </a:endParaRPr>
          </a:p>
          <a:p>
            <a:pPr marL="609600" indent="-609600"/>
            <a:r>
              <a:rPr lang="en-US" altLang="zh-CN" sz="2800" dirty="0">
                <a:latin typeface="Calibri" pitchFamily="34" charset="0"/>
                <a:ea typeface="SimSun" pitchFamily="2" charset="-122"/>
              </a:rPr>
              <a:t>We will be using OS/161 and System/161.</a:t>
            </a:r>
          </a:p>
          <a:p>
            <a:pPr marL="609600" indent="-609600"/>
            <a:endParaRPr lang="en-US" altLang="zh-CN" sz="2800" dirty="0">
              <a:latin typeface="Calibri" pitchFamily="34" charset="0"/>
              <a:ea typeface="SimSun" pitchFamily="2" charset="-122"/>
            </a:endParaRPr>
          </a:p>
          <a:p>
            <a:pPr marL="609600" indent="-609600"/>
            <a:r>
              <a:rPr lang="en-US" altLang="zh-CN" sz="2800" dirty="0">
                <a:latin typeface="Calibri" pitchFamily="34" charset="0"/>
                <a:ea typeface="SimSun" pitchFamily="2" charset="-122"/>
              </a:rPr>
              <a:t>We will learn two tools: CVS and GDB.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3AB951-C0AB-4CE7-8DBE-825E3523841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588000" y="1195435"/>
            <a:ext cx="6477000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9pPr>
          </a:lstStyle>
          <a:p>
            <a:pPr marL="590550" indent="-533400"/>
            <a:r>
              <a:rPr lang="en-US" altLang="zh-CN" kern="0" dirty="0">
                <a:latin typeface="Calibri" pitchFamily="34" charset="0"/>
                <a:ea typeface="SimSun" pitchFamily="2" charset="-122"/>
              </a:rPr>
              <a:t>Assignment 1 Setup your Linux machine   	</a:t>
            </a:r>
          </a:p>
          <a:p>
            <a:pPr marL="590550" indent="-533400"/>
            <a:r>
              <a:rPr lang="en-US" altLang="zh-CN" kern="0" dirty="0">
                <a:latin typeface="Calibri" pitchFamily="34" charset="0"/>
                <a:ea typeface="SimSun" pitchFamily="2" charset="-122"/>
              </a:rPr>
              <a:t>Assignment 2 Starting with OS/161   	</a:t>
            </a:r>
          </a:p>
          <a:p>
            <a:pPr marL="590550" indent="-533400"/>
            <a:r>
              <a:rPr lang="en-US" altLang="zh-CN" kern="0" dirty="0">
                <a:latin typeface="Calibri" pitchFamily="34" charset="0"/>
                <a:ea typeface="SimSun" pitchFamily="2" charset="-122"/>
              </a:rPr>
              <a:t>Assignment 3 Synchronization</a:t>
            </a:r>
          </a:p>
          <a:p>
            <a:pPr marL="590550" indent="-533400"/>
            <a:r>
              <a:rPr lang="en-US" altLang="zh-CN" kern="0" dirty="0">
                <a:latin typeface="Calibri" pitchFamily="34" charset="0"/>
                <a:ea typeface="SimSun" pitchFamily="2" charset="-122"/>
              </a:rPr>
              <a:t>Assignment 4 Processes and System Calls</a:t>
            </a:r>
          </a:p>
          <a:p>
            <a:pPr marL="590550" indent="-533400"/>
            <a:r>
              <a:rPr lang="en-US" altLang="zh-CN" kern="0" dirty="0">
                <a:latin typeface="Calibri" pitchFamily="34" charset="0"/>
                <a:ea typeface="SimSun" pitchFamily="2" charset="-122"/>
              </a:rPr>
              <a:t>Assignment 5 Virtual Memory</a:t>
            </a:r>
          </a:p>
          <a:p>
            <a:pPr marL="590550" indent="-533400"/>
            <a:r>
              <a:rPr lang="en-US" altLang="zh-CN" kern="0" dirty="0">
                <a:latin typeface="Calibri" pitchFamily="34" charset="0"/>
                <a:ea typeface="SimSun" pitchFamily="2" charset="-122"/>
              </a:rPr>
              <a:t>Assignment 6 File Systems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15000" y="5029200"/>
            <a:ext cx="5715000" cy="53582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019800" y="5909804"/>
            <a:ext cx="4876800" cy="143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DDDDD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2135188" y="76200"/>
            <a:ext cx="7999412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latin typeface="Calibri" pitchFamily="34" charset="0"/>
              </a:rPr>
              <a:t>COMP3500 Course Evaluation Fall 2014</a:t>
            </a:r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0641E5-C7F1-4F0E-9184-DA34D9BA65D6}" type="slidenum">
              <a:rPr lang="en-US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8196" name="Rectangle 5"/>
          <p:cNvSpPr>
            <a:spLocks noChangeArrowheads="1"/>
          </p:cNvSpPr>
          <p:nvPr/>
        </p:nvSpPr>
        <p:spPr bwMode="auto">
          <a:xfrm>
            <a:off x="1524001" y="1936107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097936"/>
            <a:ext cx="9144000" cy="3245464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05000" y="4419600"/>
            <a:ext cx="9067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Projects</a:t>
            </a:r>
            <a:r>
              <a:rPr lang="en-US" altLang="zh-CN" sz="2400" dirty="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 were too much to finish and hard to understand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It is discouraging to not be able to get a project working properly.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Assume that the students can solve complex problems in </a:t>
            </a:r>
            <a:r>
              <a:rPr lang="en-US" altLang="zh-CN" sz="2400" dirty="0">
                <a:solidFill>
                  <a:srgbClr val="FF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C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Doesn't even teach practical uses of the Linux OS (</a:t>
            </a:r>
            <a:r>
              <a:rPr lang="en-US" altLang="zh-CN" sz="2400" dirty="0" err="1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ssh</a:t>
            </a:r>
            <a:r>
              <a:rPr lang="en-US" altLang="zh-CN" sz="2400" dirty="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, vi)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Read slides</a:t>
            </a:r>
          </a:p>
        </p:txBody>
      </p:sp>
    </p:spTree>
    <p:extLst>
      <p:ext uri="{BB962C8B-B14F-4D97-AF65-F5344CB8AC3E}">
        <p14:creationId xmlns:p14="http://schemas.microsoft.com/office/powerpoint/2010/main" val="2263064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0641E5-C7F1-4F0E-9184-DA34D9BA65D6}" type="slidenum">
              <a:rPr lang="en-US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2135188" y="76200"/>
            <a:ext cx="7999412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latin typeface="Calibri" pitchFamily="34" charset="0"/>
              </a:rPr>
              <a:t>COMP3500 Course Evaluation Fall 2015</a:t>
            </a:r>
          </a:p>
        </p:txBody>
      </p:sp>
      <p:sp>
        <p:nvSpPr>
          <p:cNvPr id="8196" name="Rectangle 5"/>
          <p:cNvSpPr>
            <a:spLocks noChangeArrowheads="1"/>
          </p:cNvSpPr>
          <p:nvPr/>
        </p:nvSpPr>
        <p:spPr bwMode="auto">
          <a:xfrm>
            <a:off x="1524001" y="1936107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4" y="793734"/>
            <a:ext cx="12192000" cy="4051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5401217"/>
            <a:ext cx="5765006" cy="410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0" y="5786399"/>
            <a:ext cx="5923756" cy="4188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756" y="5874248"/>
            <a:ext cx="1699146" cy="331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1099" y="6317624"/>
            <a:ext cx="7712501" cy="3879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" y="4932915"/>
            <a:ext cx="11833184" cy="3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5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0641E5-C7F1-4F0E-9184-DA34D9BA65D6}" type="slidenum">
              <a:rPr lang="en-US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2135188" y="76200"/>
            <a:ext cx="7999412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latin typeface="Calibri" pitchFamily="34" charset="0"/>
              </a:rPr>
              <a:t>COMP3500 Course Evaluation Fall 2016</a:t>
            </a:r>
          </a:p>
        </p:txBody>
      </p:sp>
      <p:sp>
        <p:nvSpPr>
          <p:cNvPr id="8196" name="Rectangle 5"/>
          <p:cNvSpPr>
            <a:spLocks noChangeArrowheads="1"/>
          </p:cNvSpPr>
          <p:nvPr/>
        </p:nvSpPr>
        <p:spPr bwMode="auto">
          <a:xfrm>
            <a:off x="1524001" y="1936107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4" y="911371"/>
            <a:ext cx="12192000" cy="29728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1000" y="3951603"/>
            <a:ext cx="11353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To teach the material needed for the projects as soon as they are released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Referencing the textbook would have greatly helped understanding.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Project 4 was both too deep and broad to do in a single month.</a:t>
            </a:r>
          </a:p>
        </p:txBody>
      </p:sp>
    </p:spTree>
    <p:extLst>
      <p:ext uri="{BB962C8B-B14F-4D97-AF65-F5344CB8AC3E}">
        <p14:creationId xmlns:p14="http://schemas.microsoft.com/office/powerpoint/2010/main" val="1425239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0641E5-C7F1-4F0E-9184-DA34D9BA65D6}" type="slidenum">
              <a:rPr lang="en-US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2135188" y="76200"/>
            <a:ext cx="8990012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latin typeface="Calibri" pitchFamily="34" charset="0"/>
              </a:rPr>
              <a:t>COMP3500 Course Evaluation Spring 2017</a:t>
            </a:r>
          </a:p>
        </p:txBody>
      </p:sp>
      <p:sp>
        <p:nvSpPr>
          <p:cNvPr id="8196" name="Rectangle 5"/>
          <p:cNvSpPr>
            <a:spLocks noChangeArrowheads="1"/>
          </p:cNvSpPr>
          <p:nvPr/>
        </p:nvSpPr>
        <p:spPr bwMode="auto">
          <a:xfrm>
            <a:off x="1524001" y="1936107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0600" y="4973243"/>
            <a:ext cx="10820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This was not an easy class by any means but I enjoyed it overall.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Using CVS was a nightmare.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92FC22-D6F3-43F9-80EF-373FD313F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00"/>
            <a:ext cx="12192000" cy="35189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BBFBA2-062B-4AFE-8A34-A8FDE4F31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1336565"/>
            <a:ext cx="3241200" cy="39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0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0641E5-C7F1-4F0E-9184-DA34D9BA65D6}" type="slidenum">
              <a:rPr lang="en-US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115062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alibri" pitchFamily="34" charset="0"/>
              </a:rPr>
              <a:t>A Comment from a Former COMP3500 Student</a:t>
            </a:r>
          </a:p>
        </p:txBody>
      </p:sp>
      <p:sp>
        <p:nvSpPr>
          <p:cNvPr id="8196" name="Rectangle 5"/>
          <p:cNvSpPr>
            <a:spLocks noChangeArrowheads="1"/>
          </p:cNvSpPr>
          <p:nvPr/>
        </p:nvSpPr>
        <p:spPr bwMode="auto">
          <a:xfrm>
            <a:off x="1524001" y="1936107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1489831"/>
            <a:ext cx="10820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 projects are </a:t>
            </a:r>
            <a:r>
              <a:rPr lang="en-US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consuming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, but the effort one needs to put into the labs to receive a good grade is not the nightmare one might think.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It's arguable that the grading for labs are </a:t>
            </a:r>
            <a:r>
              <a:rPr lang="en-US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 more on the</a:t>
            </a:r>
          </a:p>
          <a:p>
            <a:r>
              <a:rPr lang="en-US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demonstrated effort of a group to both work together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learn the material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than it is to actually complete the lab to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100% perfection.</a:t>
            </a:r>
          </a:p>
        </p:txBody>
      </p:sp>
    </p:spTree>
    <p:extLst>
      <p:ext uri="{BB962C8B-B14F-4D97-AF65-F5344CB8AC3E}">
        <p14:creationId xmlns:p14="http://schemas.microsoft.com/office/powerpoint/2010/main" val="26560482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4600" y="228600"/>
            <a:ext cx="7162800" cy="1143000"/>
          </a:xfrm>
        </p:spPr>
        <p:txBody>
          <a:bodyPr/>
          <a:lstStyle/>
          <a:p>
            <a:r>
              <a:rPr lang="en-US" altLang="zh-CN">
                <a:latin typeface="Calibri" pitchFamily="34" charset="0"/>
                <a:ea typeface="SimSun" pitchFamily="2" charset="-122"/>
              </a:rPr>
              <a:t>Questions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2971801" y="2971800"/>
            <a:ext cx="47609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solidFill>
                  <a:schemeClr val="tx1"/>
                </a:solidFill>
                <a:latin typeface="Calibri" pitchFamily="34" charset="0"/>
                <a:ea typeface="SimSun" pitchFamily="2" charset="-122"/>
              </a:rPr>
              <a:t>Please ask at any time!</a:t>
            </a:r>
          </a:p>
        </p:txBody>
      </p:sp>
      <p:pic>
        <p:nvPicPr>
          <p:cNvPr id="28676" name="Picture 4" descr="question_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2133600"/>
            <a:ext cx="185737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3AB951-C0AB-4CE7-8DBE-825E3523841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457200"/>
            <a:ext cx="7162800" cy="11430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Calibri" pitchFamily="34" charset="0"/>
                <a:ea typeface="SimSun" pitchFamily="2" charset="-122"/>
              </a:rPr>
              <a:t>For Next Time…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1905000" y="1981200"/>
            <a:ext cx="838200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914400" indent="-4572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828800" indent="-4572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286000" indent="-4572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CN" dirty="0">
                <a:solidFill>
                  <a:schemeClr val="tx1"/>
                </a:solidFill>
                <a:latin typeface="Calibri" pitchFamily="34" charset="0"/>
                <a:ea typeface="SimSun" pitchFamily="2" charset="-122"/>
              </a:rPr>
              <a:t>The first project has been released</a:t>
            </a:r>
          </a:p>
          <a:p>
            <a:pPr>
              <a:spcBef>
                <a:spcPct val="0"/>
              </a:spcBef>
              <a:buClr>
                <a:schemeClr val="tx1"/>
              </a:buClr>
              <a:buFontTx/>
              <a:buAutoNum type="arabicPeriod"/>
            </a:pPr>
            <a:endParaRPr lang="en-US" altLang="zh-CN" dirty="0">
              <a:solidFill>
                <a:schemeClr val="tx1"/>
              </a:solidFill>
              <a:latin typeface="Calibri" pitchFamily="34" charset="0"/>
              <a:ea typeface="SimSun" pitchFamily="2" charset="-122"/>
            </a:endParaRPr>
          </a:p>
          <a:p>
            <a:pPr>
              <a:spcBef>
                <a:spcPct val="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CN" dirty="0">
                <a:solidFill>
                  <a:schemeClr val="tx1"/>
                </a:solidFill>
                <a:latin typeface="Calibri" pitchFamily="34" charset="0"/>
                <a:ea typeface="SimSun" pitchFamily="2" charset="-122"/>
              </a:rPr>
              <a:t>Operating System Overview</a:t>
            </a:r>
          </a:p>
          <a:p>
            <a:pPr>
              <a:spcBef>
                <a:spcPct val="0"/>
              </a:spcBef>
              <a:buClr>
                <a:schemeClr val="tx1"/>
              </a:buClr>
              <a:buFontTx/>
              <a:buAutoNum type="arabicPeriod"/>
            </a:pPr>
            <a:endParaRPr lang="en-US" altLang="zh-CN" dirty="0">
              <a:solidFill>
                <a:schemeClr val="tx1"/>
              </a:solidFill>
              <a:latin typeface="Calibri" pitchFamily="34" charset="0"/>
              <a:ea typeface="SimSun" pitchFamily="2" charset="-122"/>
            </a:endParaRPr>
          </a:p>
          <a:p>
            <a:pPr>
              <a:spcBef>
                <a:spcPct val="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CN" dirty="0">
                <a:solidFill>
                  <a:schemeClr val="tx1"/>
                </a:solidFill>
                <a:latin typeface="Calibri" pitchFamily="34" charset="0"/>
                <a:ea typeface="SimSun" pitchFamily="2" charset="-122"/>
              </a:rPr>
              <a:t>Read Chapter 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3AB951-C0AB-4CE7-8DBE-825E3523841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152400"/>
            <a:ext cx="8915400" cy="1143000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Build your OS development team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9753600" cy="5181600"/>
          </a:xfrm>
        </p:spPr>
        <p:txBody>
          <a:bodyPr/>
          <a:lstStyle/>
          <a:p>
            <a:pPr marL="609600" indent="-609600"/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Each team has </a:t>
            </a:r>
            <a:r>
              <a:rPr lang="en-US" altLang="zh-CN" dirty="0">
                <a:solidFill>
                  <a:srgbClr val="FF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three (3)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 members</a:t>
            </a:r>
          </a:p>
          <a:p>
            <a:pPr marL="609600" indent="-609600"/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Discussions: </a:t>
            </a:r>
          </a:p>
          <a:p>
            <a:pPr marL="1009650" lvl="1" indent="-609600"/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Set regular meeting time (at least twice a week)</a:t>
            </a:r>
          </a:p>
          <a:p>
            <a:pPr marL="1009650" lvl="1" indent="-609600"/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Discuss collaboration software (e.g., google docs, </a:t>
            </a:r>
            <a:r>
              <a:rPr lang="en-US" altLang="zh-CN" dirty="0" err="1">
                <a:latin typeface="Calibri" panose="020F0502020204030204" pitchFamily="34" charset="0"/>
                <a:ea typeface="宋体" panose="02010600030101010101" pitchFamily="2" charset="-122"/>
              </a:rPr>
              <a:t>dropbox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, box, </a:t>
            </a:r>
            <a:r>
              <a:rPr lang="en-US" altLang="zh-CN" dirty="0" err="1">
                <a:latin typeface="Calibri" panose="020F0502020204030204" pitchFamily="34" charset="0"/>
                <a:ea typeface="宋体" panose="02010600030101010101" pitchFamily="2" charset="-122"/>
              </a:rPr>
              <a:t>onedrive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)</a:t>
            </a:r>
          </a:p>
          <a:p>
            <a:pPr marL="1009650" lvl="1" indent="-609600"/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General collaboration strategies</a:t>
            </a:r>
          </a:p>
          <a:p>
            <a:pPr marL="609600" indent="-609600"/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Return your discussion minutes:</a:t>
            </a:r>
          </a:p>
          <a:p>
            <a:pPr marL="1009650" lvl="1" indent="-609600"/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Names of your team members</a:t>
            </a:r>
          </a:p>
          <a:p>
            <a:pPr marL="1009650" lvl="1" indent="-609600"/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Weekly meeting time</a:t>
            </a:r>
          </a:p>
          <a:p>
            <a:pPr marL="1009650" lvl="1" indent="-609600"/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Collaboration software</a:t>
            </a:r>
          </a:p>
        </p:txBody>
      </p:sp>
      <p:pic>
        <p:nvPicPr>
          <p:cNvPr id="61445" name="Picture 5" descr="Image result for te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138774"/>
            <a:ext cx="5089525" cy="27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04611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3AB951-C0AB-4CE7-8DBE-825E3523841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0"/>
            <a:ext cx="4248150" cy="5400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0"/>
            <a:ext cx="6477000" cy="39962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729210"/>
            <a:ext cx="11887200" cy="31287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388" y="1752600"/>
            <a:ext cx="2013487" cy="20764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8811" y="1721888"/>
            <a:ext cx="2179781" cy="2107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C83FFE-7636-4149-BDD9-87AF333B0F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392" y="2680284"/>
            <a:ext cx="1044915" cy="104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8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58C4E-0305-344C-ACB6-377928F956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72C70-0BF4-8645-B6C7-FEFD9E054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421" y="0"/>
            <a:ext cx="12439621" cy="6858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5F0206-D8B9-1543-A320-8BD297311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1802125"/>
            <a:ext cx="3114930" cy="185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85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D43893-9C26-7842-B41D-EA2E1EF54B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97551-6EC8-1F49-8E51-BEB39A1AF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0352" y="34636"/>
            <a:ext cx="12742352" cy="6844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1946A-F7B4-6349-A7DD-35DE3B26B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1802125"/>
            <a:ext cx="3114930" cy="185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2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152400"/>
            <a:ext cx="8915400" cy="1143000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Build your </a:t>
            </a:r>
            <a:r>
              <a:rPr lang="en-US" altLang="zh-CN" dirty="0" err="1">
                <a:latin typeface="Calibri" panose="020F0502020204030204" pitchFamily="34" charset="0"/>
                <a:ea typeface="宋体" panose="02010600030101010101" pitchFamily="2" charset="-122"/>
              </a:rPr>
              <a:t>plicker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 team now!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9753600" cy="5181600"/>
          </a:xfrm>
        </p:spPr>
        <p:txBody>
          <a:bodyPr/>
          <a:lstStyle/>
          <a:p>
            <a:pPr marL="609600" indent="-609600"/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Each team has </a:t>
            </a:r>
            <a:r>
              <a:rPr lang="en-US" altLang="zh-CN" dirty="0">
                <a:solidFill>
                  <a:srgbClr val="FF33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two (2)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 members</a:t>
            </a:r>
          </a:p>
          <a:p>
            <a:pPr marL="609600" indent="-609600"/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Discussions: </a:t>
            </a:r>
          </a:p>
          <a:p>
            <a:pPr marL="1009650" lvl="1" indent="-609600"/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Set regular meeting time (at least twice a week)</a:t>
            </a:r>
          </a:p>
          <a:p>
            <a:pPr marL="1009650" lvl="1" indent="-609600"/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Discuss collaboration software (e.g., google docs, </a:t>
            </a:r>
            <a:r>
              <a:rPr lang="en-US" altLang="zh-CN" dirty="0" err="1">
                <a:latin typeface="Calibri" panose="020F0502020204030204" pitchFamily="34" charset="0"/>
                <a:ea typeface="宋体" panose="02010600030101010101" pitchFamily="2" charset="-122"/>
              </a:rPr>
              <a:t>dropbox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, box, </a:t>
            </a:r>
            <a:r>
              <a:rPr lang="en-US" altLang="zh-CN" dirty="0" err="1">
                <a:latin typeface="Calibri" panose="020F0502020204030204" pitchFamily="34" charset="0"/>
                <a:ea typeface="宋体" panose="02010600030101010101" pitchFamily="2" charset="-122"/>
              </a:rPr>
              <a:t>onedrive</a:t>
            </a: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)</a:t>
            </a:r>
          </a:p>
          <a:p>
            <a:pPr marL="1009650" lvl="1" indent="-609600"/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General collaboration strategies</a:t>
            </a:r>
          </a:p>
          <a:p>
            <a:pPr marL="609600" indent="-609600"/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Return your discussion minutes:</a:t>
            </a:r>
          </a:p>
          <a:p>
            <a:pPr marL="1009650" lvl="1" indent="-609600"/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Names of your team members</a:t>
            </a:r>
          </a:p>
          <a:p>
            <a:pPr marL="1009650" lvl="1" indent="-609600"/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Weekly meeting time</a:t>
            </a:r>
          </a:p>
          <a:p>
            <a:pPr marL="1009650" lvl="1" indent="-609600"/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</a:rPr>
              <a:t>Collaboration software</a:t>
            </a:r>
          </a:p>
        </p:txBody>
      </p:sp>
      <p:pic>
        <p:nvPicPr>
          <p:cNvPr id="61445" name="Picture 5" descr="Image result for te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138774"/>
            <a:ext cx="5089525" cy="27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97629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/>
          </p:cNvSpPr>
          <p:nvPr>
            <p:ph type="title" idx="4294967295"/>
          </p:nvPr>
        </p:nvSpPr>
        <p:spPr>
          <a:xfrm>
            <a:off x="609600" y="20053"/>
            <a:ext cx="10972800" cy="11430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latin typeface="Calibri" panose="020F0502020204030204" pitchFamily="34" charset="0"/>
              </a:rPr>
              <a:t>Your Background (Not-A-Quiz)</a:t>
            </a:r>
          </a:p>
        </p:txBody>
      </p:sp>
      <p:sp>
        <p:nvSpPr>
          <p:cNvPr id="11266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30"/>
            <a:ext cx="5715000" cy="5181600"/>
          </a:xfrm>
        </p:spPr>
        <p:txBody>
          <a:bodyPr/>
          <a:lstStyle/>
          <a:p>
            <a:pPr marL="609600" indent="-609600" eaLnBrk="1" hangingPunct="1"/>
            <a:r>
              <a:rPr lang="en-US" altLang="en-US" sz="2800" dirty="0">
                <a:latin typeface="Calibri" panose="020F0502020204030204" pitchFamily="34" charset="0"/>
              </a:rPr>
              <a:t>What is your major (CS, SE, ECE, Wireless)? </a:t>
            </a:r>
          </a:p>
          <a:p>
            <a:pPr marL="609600" indent="-609600" eaLnBrk="1" hangingPunct="1"/>
            <a:endParaRPr lang="en-US" altLang="en-US" sz="2800" dirty="0">
              <a:latin typeface="Calibri" panose="020F0502020204030204" pitchFamily="34" charset="0"/>
            </a:endParaRPr>
          </a:p>
          <a:p>
            <a:pPr marL="609600" indent="-609600" eaLnBrk="1" hangingPunct="1"/>
            <a:r>
              <a:rPr lang="en-US" altLang="en-US" sz="2800" dirty="0">
                <a:latin typeface="Calibri" panose="020F0502020204030204" pitchFamily="34" charset="0"/>
              </a:rPr>
              <a:t>Is this course an elective or a required course for you?</a:t>
            </a:r>
          </a:p>
          <a:p>
            <a:pPr marL="609600" indent="-609600" eaLnBrk="1" hangingPunct="1"/>
            <a:endParaRPr lang="en-US" altLang="en-US" sz="2800" dirty="0">
              <a:latin typeface="Calibri" panose="020F0502020204030204" pitchFamily="34" charset="0"/>
            </a:endParaRPr>
          </a:p>
          <a:p>
            <a:pPr marL="609600" indent="-609600" eaLnBrk="1" hangingPunct="1"/>
            <a:r>
              <a:rPr lang="en-US" altLang="en-US" sz="2800" dirty="0">
                <a:latin typeface="Calibri" panose="020F0502020204030204" pitchFamily="34" charset="0"/>
              </a:rPr>
              <a:t>What programming languages do you have (any) experience in (Java, C, Python, C++, C#, Objective-C, Ruby, JavaScript, SQL)? </a:t>
            </a:r>
          </a:p>
        </p:txBody>
      </p:sp>
      <p:sp>
        <p:nvSpPr>
          <p:cNvPr id="4" name="Rectangle 3"/>
          <p:cNvSpPr txBox="1">
            <a:spLocks/>
          </p:cNvSpPr>
          <p:nvPr/>
        </p:nvSpPr>
        <p:spPr bwMode="auto">
          <a:xfrm>
            <a:off x="6324600" y="1219200"/>
            <a:ext cx="5486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+mn-lt"/>
              </a:defRPr>
            </a:lvl9pPr>
          </a:lstStyle>
          <a:p>
            <a:pPr marL="609600" indent="-609600" eaLnBrk="1" hangingPunct="1"/>
            <a:r>
              <a:rPr lang="en-US" altLang="en-US" sz="2800" kern="0" dirty="0">
                <a:latin typeface="Calibri" panose="020F0502020204030204" pitchFamily="34" charset="0"/>
              </a:rPr>
              <a:t>What is your favorite programming language (not necessarily the one you are the most skilled at)?</a:t>
            </a:r>
          </a:p>
          <a:p>
            <a:pPr marL="609600" indent="-609600" eaLnBrk="1" hangingPunct="1"/>
            <a:endParaRPr lang="en-US" altLang="en-US" sz="2800" kern="0" dirty="0">
              <a:latin typeface="Calibri" panose="020F0502020204030204" pitchFamily="34" charset="0"/>
            </a:endParaRPr>
          </a:p>
          <a:p>
            <a:pPr marL="609600" indent="-609600" eaLnBrk="1" hangingPunct="1"/>
            <a:r>
              <a:rPr lang="en-US" altLang="en-US" sz="2800" dirty="0">
                <a:latin typeface="Calibri" panose="020F0502020204030204" pitchFamily="34" charset="0"/>
              </a:rPr>
              <a:t>What is your experience of using the Linux operating system?</a:t>
            </a:r>
          </a:p>
          <a:p>
            <a:pPr marL="609600" indent="-609600" eaLnBrk="1" hangingPunct="1"/>
            <a:endParaRPr lang="en-US" altLang="en-US" sz="2800" kern="0" dirty="0">
              <a:latin typeface="Calibri" panose="020F0502020204030204" pitchFamily="34" charset="0"/>
            </a:endParaRPr>
          </a:p>
          <a:p>
            <a:pPr marL="609600" indent="-609600" eaLnBrk="1" hangingPunct="1"/>
            <a:r>
              <a:rPr lang="en-US" altLang="en-US" sz="2800" kern="0" dirty="0">
                <a:latin typeface="Calibri" panose="020F0502020204030204" pitchFamily="34" charset="0"/>
              </a:rPr>
              <a:t>Have you taken Dr. Qin’s COMP271 class?</a:t>
            </a:r>
          </a:p>
          <a:p>
            <a:pPr marL="609600" indent="-609600" eaLnBrk="1" hangingPunct="1"/>
            <a:endParaRPr lang="en-US" altLang="en-US" sz="2800" kern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179920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1_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2306</TotalTime>
  <Words>1949</Words>
  <Application>Microsoft Macintosh PowerPoint</Application>
  <PresentationFormat>Widescreen</PresentationFormat>
  <Paragraphs>441</Paragraphs>
  <Slides>49</Slides>
  <Notes>41</Notes>
  <HiddenSlides>3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MS PGothic</vt:lpstr>
      <vt:lpstr>MS PGothic</vt:lpstr>
      <vt:lpstr>宋体</vt:lpstr>
      <vt:lpstr>宋体</vt:lpstr>
      <vt:lpstr>Arial</vt:lpstr>
      <vt:lpstr>Calibri</vt:lpstr>
      <vt:lpstr>Comic Sans MS</vt:lpstr>
      <vt:lpstr>Helvetica</vt:lpstr>
      <vt:lpstr>Symbol</vt:lpstr>
      <vt:lpstr>Times New Roman</vt:lpstr>
      <vt:lpstr>Trebuchet MS</vt:lpstr>
      <vt:lpstr>1_Default Design</vt:lpstr>
      <vt:lpstr>PowerPoint Presentation</vt:lpstr>
      <vt:lpstr>COMP3500 Fall’16  Student Feedback on Plickers</vt:lpstr>
      <vt:lpstr>COMP 3500  Introduction to Operating Systems</vt:lpstr>
      <vt:lpstr>PowerPoint Presentation</vt:lpstr>
      <vt:lpstr>PowerPoint Presentation</vt:lpstr>
      <vt:lpstr>PowerPoint Presentation</vt:lpstr>
      <vt:lpstr>PowerPoint Presentation</vt:lpstr>
      <vt:lpstr>Build your plicker team now!</vt:lpstr>
      <vt:lpstr>Your Background (Not-A-Quiz)</vt:lpstr>
      <vt:lpstr>Plickers: Question 1 </vt:lpstr>
      <vt:lpstr>Plickers: Question 2 </vt:lpstr>
      <vt:lpstr>Plickers: Question 3</vt:lpstr>
      <vt:lpstr>Plickers: Question 4</vt:lpstr>
      <vt:lpstr>Plickers: Question 5</vt:lpstr>
      <vt:lpstr>Plickers: Question 6</vt:lpstr>
      <vt:lpstr>PowerPoint Presentation</vt:lpstr>
      <vt:lpstr>PowerPoint Presentation</vt:lpstr>
      <vt:lpstr>PowerPoint Presentation</vt:lpstr>
      <vt:lpstr>Piazza Awards</vt:lpstr>
      <vt:lpstr>Why Study Operating Systems?</vt:lpstr>
      <vt:lpstr>Why Study Operating Systems?</vt:lpstr>
      <vt:lpstr>Why Study Operating Systems?</vt:lpstr>
      <vt:lpstr>Why Study Operating Systems?</vt:lpstr>
      <vt:lpstr>PowerPoint Presentation</vt:lpstr>
      <vt:lpstr>PowerPoint Presentation</vt:lpstr>
      <vt:lpstr>Operating Systems are Everywhere</vt:lpstr>
      <vt:lpstr>Your Future Career</vt:lpstr>
      <vt:lpstr>Goal and Objectives</vt:lpstr>
      <vt:lpstr>PowerPoint Presentation</vt:lpstr>
      <vt:lpstr>What will you get out of COMP3500?</vt:lpstr>
      <vt:lpstr>Topic Coverage</vt:lpstr>
      <vt:lpstr>Textbook</vt:lpstr>
      <vt:lpstr>PowerPoint Presentation</vt:lpstr>
      <vt:lpstr>Pickup your CentOS CD after class</vt:lpstr>
      <vt:lpstr>Course Syllabus</vt:lpstr>
      <vt:lpstr>Course Syllabus (cont.)</vt:lpstr>
      <vt:lpstr>Complaints?</vt:lpstr>
      <vt:lpstr>Office Hours</vt:lpstr>
      <vt:lpstr>Three Exams</vt:lpstr>
      <vt:lpstr>Am I going to read the book or slides to you?</vt:lpstr>
      <vt:lpstr>Programming Assignments</vt:lpstr>
      <vt:lpstr>COMP3500 Course Evaluation Fall 2014</vt:lpstr>
      <vt:lpstr>COMP3500 Course Evaluation Fall 2015</vt:lpstr>
      <vt:lpstr>COMP3500 Course Evaluation Fall 2016</vt:lpstr>
      <vt:lpstr>COMP3500 Course Evaluation Spring 2017</vt:lpstr>
      <vt:lpstr>A Comment from a Former COMP3500 Student</vt:lpstr>
      <vt:lpstr>Questions</vt:lpstr>
      <vt:lpstr>For Next Time…</vt:lpstr>
      <vt:lpstr>Build your OS development team</vt:lpstr>
    </vt:vector>
  </TitlesOfParts>
  <Company>New Mexico Tech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331 Computer Architecture</dc:title>
  <dc:creator>Xiao Qin</dc:creator>
  <cp:lastModifiedBy>Xiao Qin</cp:lastModifiedBy>
  <cp:revision>258</cp:revision>
  <dcterms:created xsi:type="dcterms:W3CDTF">2006-08-22T22:53:10Z</dcterms:created>
  <dcterms:modified xsi:type="dcterms:W3CDTF">2018-08-20T17:33:55Z</dcterms:modified>
</cp:coreProperties>
</file>